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7" r:id="rId5"/>
    <p:sldId id="259" r:id="rId6"/>
    <p:sldId id="282" r:id="rId7"/>
    <p:sldId id="293" r:id="rId8"/>
    <p:sldId id="260" r:id="rId9"/>
    <p:sldId id="261" r:id="rId10"/>
    <p:sldId id="283" r:id="rId11"/>
    <p:sldId id="262" r:id="rId12"/>
    <p:sldId id="264" r:id="rId13"/>
    <p:sldId id="263" r:id="rId14"/>
    <p:sldId id="292" r:id="rId15"/>
    <p:sldId id="265" r:id="rId16"/>
    <p:sldId id="266" r:id="rId17"/>
    <p:sldId id="267" r:id="rId18"/>
    <p:sldId id="290" r:id="rId19"/>
    <p:sldId id="294" r:id="rId20"/>
    <p:sldId id="295" r:id="rId21"/>
    <p:sldId id="288" r:id="rId22"/>
    <p:sldId id="272" r:id="rId23"/>
    <p:sldId id="273" r:id="rId24"/>
    <p:sldId id="284" r:id="rId25"/>
    <p:sldId id="285" r:id="rId26"/>
    <p:sldId id="286" r:id="rId27"/>
    <p:sldId id="287" r:id="rId28"/>
    <p:sldId id="278" r:id="rId29"/>
    <p:sldId id="279" r:id="rId3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9726-4A4D-4BD9-8350-545D10210427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DC1B7-47D8-4C8A-8DD6-D462072B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48C70-1D2F-41E6-BE21-EB4A046E3A75}" type="datetimeFigureOut">
              <a:rPr lang="ru-RU" smtClean="0"/>
              <a:pPr/>
              <a:t>01.06.2011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B383-4F2A-4172-819F-91A95E2AA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B383-4F2A-4172-819F-91A95E2AAD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B383-4F2A-4172-819F-91A95E2AAD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B383-4F2A-4172-819F-91A95E2AAD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99E4-B930-40AD-B016-8941B160F4DD}" type="datetime1">
              <a:rPr lang="ru-RU" smtClean="0"/>
              <a:pPr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5C70-AE6D-41DD-A1B9-B9D400338C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custDash>
              <a:ds d="104000" sp="78000"/>
            </a:custDash>
            <a:round/>
          </a:ln>
        </p:spPr>
      </p:sp>
      <p:sp>
        <p:nvSpPr>
          <p:cNvPr id="13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custDash>
              <a:ds d="104000" sp="78000"/>
            </a:custDash>
            <a:round/>
          </a:ln>
        </p:spPr>
      </p:sp>
      <p:sp>
        <p:nvSpPr>
          <p:cNvPr id="2" name="CustomShape 3"/>
          <p:cNvSpPr/>
          <p:nvPr/>
        </p:nvSpPr>
        <p:spPr>
          <a:xfrm>
            <a:off x="574560" y="6432120"/>
            <a:ext cx="190440" cy="119880"/>
          </a:xfrm>
          <a:prstGeom prst="triangle">
            <a:avLst>
              <a:gd name="adj" fmla="val 10800"/>
            </a:avLst>
          </a:prstGeom>
          <a:solidFill>
            <a:srgbClr val="9FB8CD"/>
          </a:solidFill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000000"/>
                </a:solidFill>
                <a:latin typeface="Bookman Old Style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400800" y="6355080"/>
            <a:ext cx="228564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400">
                <a:solidFill>
                  <a:srgbClr val="000000"/>
                </a:solidFill>
                <a:latin typeface="Gill Sans MT"/>
              </a:rPr>
              <a:t>30.5.11</a:t>
            </a:r>
            <a:endParaRPr/>
          </a:p>
        </p:txBody>
      </p:sp>
      <p:sp>
        <p:nvSpPr>
          <p:cNvPr id="5" name="TextShape 6"/>
          <p:cNvSpPr txBox="1"/>
          <p:nvPr/>
        </p:nvSpPr>
        <p:spPr>
          <a:xfrm>
            <a:off x="2898720" y="6355080"/>
            <a:ext cx="3474360" cy="365400"/>
          </a:xfrm>
          <a:prstGeom prst="rect">
            <a:avLst/>
          </a:prstGeom>
        </p:spPr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216080" y="6355080"/>
            <a:ext cx="121896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D1A191-1101-4121-9171-9141D1E1D1D1}" type="slidenum">
              <a:rPr lang="ru-RU">
                <a:solidFill>
                  <a:srgbClr val="000000"/>
                </a:solidFill>
                <a:latin typeface="Gill Sans MT"/>
              </a:rPr>
              <a:pPr/>
              <a:t>‹#›</a:t>
            </a:fld>
            <a:endParaRPr/>
          </a:p>
        </p:txBody>
      </p:sp>
      <p:sp>
        <p:nvSpPr>
          <p:cNvPr id="7" name="CustomShape 8"/>
          <p:cNvSpPr/>
          <p:nvPr/>
        </p:nvSpPr>
        <p:spPr>
          <a:xfrm>
            <a:off x="905040" y="3648240"/>
            <a:ext cx="7314840" cy="1279800"/>
          </a:xfrm>
          <a:prstGeom prst="rect">
            <a:avLst/>
          </a:prstGeom>
          <a:ln w="6480">
            <a:solidFill>
              <a:srgbClr val="727CA3"/>
            </a:solidFill>
            <a:round/>
          </a:ln>
        </p:spPr>
      </p:sp>
      <p:sp>
        <p:nvSpPr>
          <p:cNvPr id="8" name="CustomShape 9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ln w="6480">
            <a:solidFill>
              <a:srgbClr val="9FB8CD"/>
            </a:solidFill>
            <a:round/>
          </a:ln>
        </p:spPr>
      </p:sp>
      <p:sp>
        <p:nvSpPr>
          <p:cNvPr id="9" name="CustomShape 10"/>
          <p:cNvSpPr/>
          <p:nvPr/>
        </p:nvSpPr>
        <p:spPr>
          <a:xfrm>
            <a:off x="905040" y="3648240"/>
            <a:ext cx="228240" cy="1279800"/>
          </a:xfrm>
          <a:prstGeom prst="rect">
            <a:avLst/>
          </a:prstGeom>
          <a:solidFill>
            <a:srgbClr val="727CA3"/>
          </a:solidFill>
        </p:spPr>
      </p:sp>
      <p:sp>
        <p:nvSpPr>
          <p:cNvPr id="10" name="CustomShape 1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rgbClr val="9FB8CD"/>
          </a:solidFill>
        </p:spPr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custDash>
              <a:ds d="104000" sp="78000"/>
            </a:custDash>
            <a:round/>
          </a:ln>
        </p:spPr>
      </p:sp>
      <p:sp>
        <p:nvSpPr>
          <p:cNvPr id="13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custDash>
              <a:ds d="104000" sp="78000"/>
            </a:custDash>
            <a:round/>
          </a:ln>
        </p:spPr>
      </p:sp>
      <p:sp>
        <p:nvSpPr>
          <p:cNvPr id="14" name="CustomShape 3"/>
          <p:cNvSpPr/>
          <p:nvPr/>
        </p:nvSpPr>
        <p:spPr>
          <a:xfrm>
            <a:off x="574560" y="6432120"/>
            <a:ext cx="190440" cy="119880"/>
          </a:xfrm>
          <a:prstGeom prst="triangle">
            <a:avLst>
              <a:gd name="adj" fmla="val 10800"/>
            </a:avLst>
          </a:prstGeom>
          <a:solidFill>
            <a:srgbClr val="9FB8CD"/>
          </a:solidFill>
        </p:spPr>
      </p:sp>
      <p:sp>
        <p:nvSpPr>
          <p:cNvPr id="15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6" name="PlaceHolder 5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Gill Sans MT"/>
              </a:rPr>
              <a:t>30.5.11</a:t>
            </a:r>
            <a:endParaRPr/>
          </a:p>
        </p:txBody>
      </p:sp>
      <p:sp>
        <p:nvSpPr>
          <p:cNvPr id="17" name="TextShape 6"/>
          <p:cNvSpPr txBox="1"/>
          <p:nvPr/>
        </p:nvSpPr>
        <p:spPr>
          <a:xfrm>
            <a:off x="2898720" y="6356520"/>
            <a:ext cx="3504960" cy="365400"/>
          </a:xfrm>
          <a:prstGeom prst="rect">
            <a:avLst/>
          </a:prstGeom>
        </p:spPr>
      </p:sp>
      <p:sp>
        <p:nvSpPr>
          <p:cNvPr id="18" name="PlaceHolder 7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F171B111-0171-4131-81E1-9131A1314131}" type="slidenum">
              <a:rPr lang="ru-RU">
                <a:solidFill>
                  <a:srgbClr val="000000"/>
                </a:solidFill>
                <a:latin typeface="Gill Sans MT"/>
              </a:rPr>
              <a:pPr/>
              <a:t>‹#›</a:t>
            </a:fld>
            <a:endParaRPr/>
          </a:p>
        </p:txBody>
      </p:sp>
      <p:sp>
        <p:nvSpPr>
          <p:cNvPr id="19" name="PlaceHolder 8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Gill Sans MT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Gill Sans MT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600">
                <a:solidFill>
                  <a:srgbClr val="000000"/>
                </a:solidFill>
                <a:latin typeface="Gill Sans MT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Gill Sans MT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600">
                <a:solidFill>
                  <a:srgbClr val="000000"/>
                </a:solidFill>
                <a:latin typeface="Gill Sans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Gill Sans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Gill Sans MT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Gill Sans MT"/>
              </a:rPr>
              <a:t>Восьмой уровень структуры</a:t>
            </a:r>
            <a:endParaRPr/>
          </a:p>
          <a:p>
            <a:pPr>
              <a:buSzPct val="76000"/>
              <a:buFont typeface="Wingdings 3"/>
              <a:buChar char=""/>
            </a:pPr>
            <a:r>
              <a:rPr lang="ru-RU" sz="2600">
                <a:solidFill>
                  <a:srgbClr val="000000"/>
                </a:solidFill>
                <a:latin typeface="Gill Sans MT"/>
              </a:rPr>
              <a:t>Девятый уровень структурыОбразец текста</a:t>
            </a:r>
            <a:endParaRPr/>
          </a:p>
          <a:p>
            <a:pPr lvl="1">
              <a:buSzPct val="76000"/>
              <a:buFont typeface="Wingdings 3"/>
              <a:buChar char=""/>
            </a:pPr>
            <a:r>
              <a:rPr lang="ru-RU" sz="2300">
                <a:solidFill>
                  <a:srgbClr val="464653"/>
                </a:solidFill>
                <a:latin typeface="Gill Sans MT"/>
              </a:rPr>
              <a:t>Второй уровень</a:t>
            </a:r>
            <a:endParaRPr/>
          </a:p>
          <a:p>
            <a:pPr lvl="2">
              <a:buSzPct val="76000"/>
              <a:buFont typeface="Wingdings 3"/>
              <a:buChar char=""/>
            </a:pPr>
            <a:r>
              <a:rPr lang="ru-RU" sz="2000">
                <a:solidFill>
                  <a:srgbClr val="000000"/>
                </a:solidFill>
                <a:latin typeface="Gill Sans MT"/>
              </a:rPr>
              <a:t>Третий уровень</a:t>
            </a:r>
            <a:endParaRPr/>
          </a:p>
          <a:p>
            <a:pPr lvl="3">
              <a:buSzPct val="70000"/>
              <a:buFont typeface="Wingdings"/>
              <a:buChar char=""/>
            </a:pPr>
            <a:r>
              <a:rPr lang="ru-RU">
                <a:solidFill>
                  <a:srgbClr val="000000"/>
                </a:solidFill>
                <a:latin typeface="Gill Sans MT"/>
              </a:rPr>
              <a:t>Четвертый уровень</a:t>
            </a:r>
            <a:endParaRPr/>
          </a:p>
          <a:p>
            <a:pPr lvl="4">
              <a:buSzPct val="70000"/>
              <a:buFont typeface="Wingdings"/>
              <a:buChar char=""/>
            </a:pPr>
            <a:r>
              <a:rPr lang="ru-RU" sz="1600">
                <a:solidFill>
                  <a:srgbClr val="000000"/>
                </a:solidFill>
                <a:latin typeface="Gill Sans MT"/>
              </a:rPr>
              <a:t>Пятый уровень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custDash>
              <a:ds d="104000" sp="78000"/>
            </a:custDash>
            <a:round/>
          </a:ln>
        </p:spPr>
      </p:sp>
      <p:sp>
        <p:nvSpPr>
          <p:cNvPr id="21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custDash>
              <a:ds d="104000" sp="78000"/>
            </a:custDash>
            <a:round/>
          </a:ln>
        </p:spPr>
      </p:sp>
      <p:sp>
        <p:nvSpPr>
          <p:cNvPr id="22" name="CustomShape 3"/>
          <p:cNvSpPr/>
          <p:nvPr/>
        </p:nvSpPr>
        <p:spPr>
          <a:xfrm>
            <a:off x="574560" y="6432120"/>
            <a:ext cx="190440" cy="119880"/>
          </a:xfrm>
          <a:prstGeom prst="triangle">
            <a:avLst>
              <a:gd name="adj" fmla="val 10800"/>
            </a:avLst>
          </a:prstGeom>
          <a:solidFill>
            <a:srgbClr val="9FB8CD"/>
          </a:solidFill>
        </p:spPr>
      </p:sp>
      <p:sp>
        <p:nvSpPr>
          <p:cNvPr id="23" name="PlaceHolder 4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Gill Sans MT"/>
              </a:rPr>
              <a:t>30.5.11</a:t>
            </a:r>
            <a:endParaRPr/>
          </a:p>
        </p:txBody>
      </p:sp>
      <p:sp>
        <p:nvSpPr>
          <p:cNvPr id="24" name="TextShape 5"/>
          <p:cNvSpPr txBox="1"/>
          <p:nvPr/>
        </p:nvSpPr>
        <p:spPr>
          <a:xfrm>
            <a:off x="2898720" y="6356520"/>
            <a:ext cx="3504960" cy="365400"/>
          </a:xfrm>
          <a:prstGeom prst="rect">
            <a:avLst/>
          </a:prstGeom>
        </p:spPr>
      </p:sp>
      <p:sp>
        <p:nvSpPr>
          <p:cNvPr id="25" name="PlaceHolder 6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7151D151-A1A1-4141-8111-D101E181E1B1}" type="slidenum">
              <a:rPr lang="ru-RU">
                <a:solidFill>
                  <a:srgbClr val="000000"/>
                </a:solidFill>
                <a:latin typeface="Gill Sans MT"/>
              </a:rPr>
              <a:pPr/>
              <a:t>‹#›</a:t>
            </a:fld>
            <a:endParaRPr/>
          </a:p>
        </p:txBody>
      </p:sp>
      <p:sp>
        <p:nvSpPr>
          <p:cNvPr id="26" name="Line 7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custDash>
              <a:ds d="104000" sp="78000"/>
            </a:custDash>
            <a:round/>
          </a:ln>
        </p:spPr>
      </p:sp>
      <p:sp>
        <p:nvSpPr>
          <p:cNvPr id="27" name="CustomShape 8"/>
          <p:cNvSpPr/>
          <p:nvPr/>
        </p:nvSpPr>
        <p:spPr>
          <a:xfrm>
            <a:off x="574560" y="6432120"/>
            <a:ext cx="190440" cy="119880"/>
          </a:xfrm>
          <a:prstGeom prst="triangle">
            <a:avLst>
              <a:gd name="adj" fmla="val 10800"/>
            </a:avLst>
          </a:prstGeom>
          <a:solidFill>
            <a:srgbClr val="9FB8CD"/>
          </a:solidFill>
        </p:spPr>
      </p:sp>
      <p:sp>
        <p:nvSpPr>
          <p:cNvPr id="2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p.edu/interval-comp/intsof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ergei@asu.r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jinterval.kenai.com/" TargetMode="External"/><Relationship Id="rId2" Type="http://schemas.openxmlformats.org/officeDocument/2006/relationships/hyperlink" Target="http://www.ict.nsc.ru/interval/Library/InteBooks/SharyBook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Shape 1"/>
          <p:cNvSpPr txBox="1"/>
          <p:nvPr/>
        </p:nvSpPr>
        <p:spPr>
          <a:xfrm>
            <a:off x="1260000" y="3600000"/>
            <a:ext cx="6954840" cy="962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ru-RU" sz="2800" dirty="0">
                <a:solidFill>
                  <a:srgbClr val="464653"/>
                </a:solidFill>
                <a:latin typeface="Bookman Old Style"/>
              </a:rPr>
              <a:t>Решатель </a:t>
            </a:r>
            <a:r>
              <a:rPr lang="ru-RU" sz="2800" dirty="0" smtClean="0">
                <a:solidFill>
                  <a:srgbClr val="464653"/>
                </a:solidFill>
                <a:latin typeface="Bookman Old Style"/>
              </a:rPr>
              <a:t>ИСЛАУ</a:t>
            </a:r>
            <a:r>
              <a:rPr lang="en-US" sz="2800" dirty="0" smtClean="0">
                <a:solidFill>
                  <a:srgbClr val="464653"/>
                </a:solidFill>
                <a:latin typeface="Bookman Old Style"/>
              </a:rPr>
              <a:t/>
            </a:r>
            <a:br>
              <a:rPr lang="en-US" sz="2800" dirty="0" smtClean="0">
                <a:solidFill>
                  <a:srgbClr val="464653"/>
                </a:solidFill>
                <a:latin typeface="Bookman Old Style"/>
              </a:rPr>
            </a:br>
            <a:r>
              <a:rPr lang="ru-RU" sz="2800" dirty="0" smtClean="0">
                <a:solidFill>
                  <a:srgbClr val="464653"/>
                </a:solidFill>
                <a:latin typeface="Bookman Old Style"/>
              </a:rPr>
              <a:t>для </a:t>
            </a:r>
            <a:r>
              <a:rPr lang="ru-RU" sz="2800" dirty="0">
                <a:solidFill>
                  <a:srgbClr val="464653"/>
                </a:solidFill>
                <a:latin typeface="Bookman Old Style"/>
              </a:rPr>
              <a:t>платформы KNIME
</a:t>
            </a:r>
            <a:endParaRPr/>
          </a:p>
        </p:txBody>
      </p:sp>
      <p:sp>
        <p:nvSpPr>
          <p:cNvPr id="31" name="TextShape 2"/>
          <p:cNvSpPr txBox="1"/>
          <p:nvPr/>
        </p:nvSpPr>
        <p:spPr>
          <a:xfrm>
            <a:off x="1219320" y="5020200"/>
            <a:ext cx="6857640" cy="785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ru-RU" dirty="0">
                <a:solidFill>
                  <a:srgbClr val="464653"/>
                </a:solidFill>
                <a:latin typeface="Bookman Old Style"/>
                <a:ea typeface="F29"/>
              </a:rPr>
              <a:t>М.В. Данилов, </a:t>
            </a:r>
            <a:r>
              <a:rPr lang="ru-RU" u="sng" dirty="0">
                <a:solidFill>
                  <a:srgbClr val="464653"/>
                </a:solidFill>
                <a:latin typeface="Bookman Old Style"/>
                <a:ea typeface="F29"/>
              </a:rPr>
              <a:t>К.С. Дронов</a:t>
            </a:r>
            <a:r>
              <a:rPr lang="ru-RU" dirty="0">
                <a:solidFill>
                  <a:srgbClr val="464653"/>
                </a:solidFill>
                <a:latin typeface="Bookman Old Style"/>
                <a:ea typeface="F29"/>
              </a:rPr>
              <a:t>, С.И. </a:t>
            </a:r>
            <a:r>
              <a:rPr lang="ru-RU" dirty="0" smtClean="0">
                <a:solidFill>
                  <a:srgbClr val="464653"/>
                </a:solidFill>
                <a:latin typeface="Bookman Old Style"/>
                <a:ea typeface="F29"/>
              </a:rPr>
              <a:t>Жилин</a:t>
            </a:r>
            <a:endParaRPr smtClean="0"/>
          </a:p>
          <a:p>
            <a:pPr algn="r"/>
            <a:r>
              <a:rPr lang="ru-RU" sz="1600" i="1" dirty="0" smtClean="0">
                <a:solidFill>
                  <a:srgbClr val="464653"/>
                </a:solidFill>
                <a:latin typeface="Bookman Old Style"/>
                <a:ea typeface="F29"/>
              </a:rPr>
              <a:t>Алтайский государственный университет, Барнаул, Россия</a:t>
            </a:r>
            <a:endParaRPr sz="1600"/>
          </a:p>
        </p:txBody>
      </p:sp>
      <p:sp>
        <p:nvSpPr>
          <p:cNvPr id="32" name="CustomShape 3"/>
          <p:cNvSpPr/>
          <p:nvPr/>
        </p:nvSpPr>
        <p:spPr>
          <a:xfrm>
            <a:off x="3951720" y="6237360"/>
            <a:ext cx="1087560" cy="3337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/>
              </a:rPr>
              <a:t>Новосибирск </a:t>
            </a:r>
            <a:r>
              <a:rPr lang="ru-RU" sz="1600" dirty="0">
                <a:solidFill>
                  <a:srgbClr val="000000"/>
                </a:solidFill>
                <a:latin typeface="Bookman Old Style"/>
              </a:rPr>
              <a:t>2011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7020436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6141D141-61C1-4171-A1C1-9141C1B1E19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10</a:t>
            </a:fld>
            <a:endParaRPr/>
          </a:p>
        </p:txBody>
      </p:sp>
      <p:sp>
        <p:nvSpPr>
          <p:cNvPr id="64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sz="2000" b="1" dirty="0">
                <a:solidFill>
                  <a:srgbClr val="000000"/>
                </a:solidFill>
                <a:latin typeface="Cambria" pitchFamily="18" charset="0"/>
              </a:rPr>
              <a:t>Результатом</a:t>
            </a:r>
            <a:r>
              <a:rPr lang="ru-RU" sz="2000" dirty="0">
                <a:solidFill>
                  <a:srgbClr val="000000"/>
                </a:solidFill>
                <a:latin typeface="Cambria" pitchFamily="18" charset="0"/>
              </a:rPr>
              <a:t> стал узел </a:t>
            </a:r>
            <a:r>
              <a:rPr lang="ru-RU" sz="2000" i="1" dirty="0" smtClean="0">
                <a:solidFill>
                  <a:srgbClr val="000000"/>
                </a:solidFill>
                <a:latin typeface="Cambria" pitchFamily="18" charset="0"/>
              </a:rPr>
              <a:t>ILS </a:t>
            </a:r>
            <a:r>
              <a:rPr lang="ru-RU" sz="2000" i="1" dirty="0">
                <a:solidFill>
                  <a:srgbClr val="000000"/>
                </a:solidFill>
                <a:latin typeface="Cambria" pitchFamily="18" charset="0"/>
              </a:rPr>
              <a:t>Solver</a:t>
            </a:r>
            <a:r>
              <a:rPr lang="ru-RU" sz="2000" dirty="0">
                <a:solidFill>
                  <a:srgbClr val="000000"/>
                </a:solidFill>
                <a:latin typeface="Cambria" pitchFamily="18" charset="0"/>
              </a:rPr>
              <a:t>, включающий в себя реализации 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следующих методов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</a:rPr>
              <a:t>Внешняя оценка множеств.</a:t>
            </a:r>
          </a:p>
          <a:p>
            <a:pPr lvl="2">
              <a:buSzPct val="76000"/>
              <a:buFont typeface="Wingdings 3"/>
              <a:buChar char=""/>
            </a:pP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Интервальный </a:t>
            </a:r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</a:rPr>
              <a:t>метод Гаусса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 для объединённого множества решений ИСЛАУ.</a:t>
            </a:r>
          </a:p>
          <a:p>
            <a:pPr lvl="2">
              <a:buSzPct val="76000"/>
              <a:buFont typeface="Wingdings 3"/>
              <a:buChar char=""/>
            </a:pP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Интервальный итерационный </a:t>
            </a:r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</a:rPr>
              <a:t>метод Гаусса-Зейделя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 уточнения объединённого множества решений ИСЛАУ</a:t>
            </a:r>
            <a:endParaRPr lang="en-US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</a:rPr>
              <a:t>Внутренняя оценка множеств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pPr lvl="2">
              <a:buSzPct val="76000"/>
              <a:buFont typeface="Wingdings 3"/>
              <a:buChar char=""/>
            </a:pPr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</a:rPr>
              <a:t>Алгоритм NonNeg 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 для объединённого множетсва решений</a:t>
            </a:r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в случае ИСЛАУ с неотрицательными матрицами.</a:t>
            </a:r>
          </a:p>
          <a:p>
            <a:pPr lvl="2">
              <a:buSzPct val="76000"/>
              <a:buFont typeface="Wingdings 3"/>
              <a:buChar char=""/>
            </a:pPr>
            <a:r>
              <a:rPr lang="ru-RU" sz="2000" b="1" dirty="0" smtClean="0">
                <a:latin typeface="Cambria" pitchFamily="18" charset="0"/>
              </a:rPr>
              <a:t>Формальный метод </a:t>
            </a:r>
            <a:r>
              <a:rPr lang="ru-RU" sz="2000" dirty="0" smtClean="0">
                <a:latin typeface="Cambria" pitchFamily="18" charset="0"/>
              </a:rPr>
              <a:t>с использованием субдифференциального метода Ньютона.</a:t>
            </a:r>
            <a:endParaRPr lang="ru-RU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2">
              <a:buSzPct val="76000"/>
              <a:buFont typeface="Wingdings 3"/>
              <a:buChar char=""/>
            </a:pPr>
            <a:r>
              <a:rPr lang="ru-RU" sz="2000" b="1" dirty="0" smtClean="0">
                <a:latin typeface="Cambria" pitchFamily="18" charset="0"/>
              </a:rPr>
              <a:t>Метод Шайдурова</a:t>
            </a:r>
            <a:r>
              <a:rPr lang="ru-RU" sz="2000" dirty="0" smtClean="0">
                <a:latin typeface="Cambria" pitchFamily="18" charset="0"/>
              </a:rPr>
              <a:t> для допускового множества решений.</a:t>
            </a:r>
            <a:endParaRPr lang="ru-RU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2" defTabSz="927100">
              <a:buSzPct val="76000"/>
              <a:buFont typeface="Wingdings 3"/>
              <a:buChar char=""/>
            </a:pPr>
            <a:endParaRPr lang="ru-RU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Разработанный узел предоставляет возможности визуализации множеств решений малой размерности.</a:t>
            </a:r>
            <a:endParaRPr sz="2000">
              <a:latin typeface="Cambria" pitchFamily="18" charset="0"/>
            </a:endParaRPr>
          </a:p>
          <a:p>
            <a:endParaRPr sz="2000">
              <a:latin typeface="Cambria" pitchFamily="18" charset="0"/>
            </a:endParaRPr>
          </a:p>
          <a:p>
            <a:endParaRPr sz="2000">
              <a:latin typeface="Cambria" pitchFamily="18" charset="0"/>
            </a:endParaRPr>
          </a:p>
          <a:p>
            <a:endParaRPr sz="2000">
              <a:latin typeface="Cambria" pitchFamily="18" charset="0"/>
            </a:endParaRPr>
          </a:p>
          <a:p>
            <a:endParaRPr sz="20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Библиотека JInterval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7020436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C1915111-F111-4151-81A1-4141D1A121C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11</a:t>
            </a:fld>
            <a:endParaRPr/>
          </a:p>
        </p:txBody>
      </p:sp>
      <p:sp>
        <p:nvSpPr>
          <p:cNvPr id="61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</a:rPr>
              <a:t>Для создания </a:t>
            </a:r>
            <a:r>
              <a:rPr lang="ru-RU" b="1" dirty="0" smtClean="0">
                <a:solidFill>
                  <a:srgbClr val="000000"/>
                </a:solidFill>
                <a:latin typeface="Cambria" pitchFamily="18" charset="0"/>
              </a:rPr>
              <a:t>решателя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 pitchFamily="18" charset="0"/>
              </a:rPr>
              <a:t>была использована ветвь быстрых вычислений. </a:t>
            </a:r>
            <a:endParaRPr lang="ru-RU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endParaRPr lang="ru-RU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endParaRPr>
              <a:latin typeface="Cambria" pitchFamily="18" charset="0"/>
            </a:endParaRPr>
          </a:p>
          <a:p>
            <a:endParaRPr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</a:rPr>
              <a:t>Методы оценки</a:t>
            </a:r>
            <a:r>
              <a:rPr lang="ru-RU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множеств решений ИСЛАУ были добавлены в библиотеку в функциональный слой методов.</a:t>
            </a: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NewtonSubdiff</a:t>
            </a:r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GaussMethod</a:t>
            </a:r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GaussSeidelMethod</a:t>
            </a:r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NonNeg</a:t>
            </a:r>
            <a:endParaRPr lang="ru-RU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ShaydurovMethod</a:t>
            </a:r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1">
              <a:buSzPct val="76000"/>
              <a:buFont typeface="Wingdings 3"/>
              <a:buChar char=""/>
            </a:pPr>
            <a:endParaRPr>
              <a:latin typeface="Cambria" pitchFamily="18" charset="0"/>
            </a:endParaRP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66" name="TextShape 2"/>
          <p:cNvSpPr txBox="1"/>
          <p:nvPr/>
        </p:nvSpPr>
        <p:spPr>
          <a:xfrm>
            <a:off x="7020436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Gill Sans MT"/>
              </a:rPr>
              <a:t>2</a:t>
            </a:r>
            <a:endParaRPr/>
          </a:p>
        </p:txBody>
      </p:sp>
      <p:sp>
        <p:nvSpPr>
          <p:cNvPr id="67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sz="2600">
                <a:solidFill>
                  <a:srgbClr val="000000"/>
                </a:solidFill>
                <a:latin typeface="Bookman Old Style"/>
              </a:rPr>
              <a:t>Работа с ILS Solver</a:t>
            </a:r>
            <a:endParaRPr/>
          </a:p>
          <a:p>
            <a:endParaRPr/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2" y="3071810"/>
            <a:ext cx="3276191" cy="14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3276191" cy="1409524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643438" y="2285992"/>
            <a:ext cx="4143404" cy="3357586"/>
          </a:xfrm>
          <a:prstGeom prst="wedgeRectCallout">
            <a:avLst>
              <a:gd name="adj1" fmla="val -130203"/>
              <a:gd name="adj2" fmla="val -1399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66" name="TextShape 2"/>
          <p:cNvSpPr txBox="1"/>
          <p:nvPr/>
        </p:nvSpPr>
        <p:spPr>
          <a:xfrm>
            <a:off x="7020436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Gill Sans MT"/>
              </a:rPr>
              <a:t>3</a:t>
            </a:r>
            <a:endParaRPr/>
          </a:p>
        </p:txBody>
      </p:sp>
      <p:sp>
        <p:nvSpPr>
          <p:cNvPr id="67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sz="2600">
                <a:solidFill>
                  <a:srgbClr val="000000"/>
                </a:solidFill>
                <a:latin typeface="Bookman Old Style"/>
              </a:rPr>
              <a:t>Работа с ILS Solver</a:t>
            </a:r>
            <a:endParaRPr/>
          </a:p>
          <a:p>
            <a:endParaRPr/>
          </a:p>
        </p:txBody>
      </p:sp>
      <p:pic>
        <p:nvPicPr>
          <p:cNvPr id="7" name="Picture 6" descr="4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357430"/>
            <a:ext cx="4076087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3276191" cy="1409524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4643438" y="2285992"/>
            <a:ext cx="3286148" cy="3357586"/>
          </a:xfrm>
          <a:prstGeom prst="wedgeRectCallout">
            <a:avLst>
              <a:gd name="adj1" fmla="val -78276"/>
              <a:gd name="adj2" fmla="val -959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70" name="TextShape 2"/>
          <p:cNvSpPr txBox="1"/>
          <p:nvPr/>
        </p:nvSpPr>
        <p:spPr>
          <a:xfrm>
            <a:off x="7020436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Gill Sans MT"/>
              </a:rPr>
              <a:t>4</a:t>
            </a:r>
            <a:endParaRPr/>
          </a:p>
        </p:txBody>
      </p:sp>
      <p:sp>
        <p:nvSpPr>
          <p:cNvPr id="71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10000"/>
              </a:lnSpc>
              <a:buSzPct val="76000"/>
              <a:buFont typeface="Wingdings 3"/>
              <a:buChar char=""/>
            </a:pPr>
            <a:r>
              <a:rPr lang="ru-RU" sz="2600" dirty="0">
                <a:solidFill>
                  <a:srgbClr val="000000"/>
                </a:solidFill>
                <a:latin typeface="Bookman Old Style"/>
              </a:rPr>
              <a:t>Работа с ILS Solver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/>
              </a:rPr>
              <a:t>         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Конфигурация </a:t>
            </a:r>
            <a:r>
              <a:rPr lang="ru-RU" dirty="0">
                <a:solidFill>
                  <a:srgbClr val="000000"/>
                </a:solidFill>
                <a:latin typeface="Cambria" pitchFamily="18" charset="0"/>
              </a:rPr>
              <a:t>узла</a:t>
            </a:r>
            <a:endParaRPr>
              <a:latin typeface="Cambria" pitchFamily="18" charset="0"/>
            </a:endParaRPr>
          </a:p>
          <a:p>
            <a:r>
              <a:rPr lang="en-US" dirty="0" smtClean="0"/>
              <a:t>`</a:t>
            </a:r>
            <a:endParaRPr/>
          </a:p>
        </p:txBody>
      </p:sp>
      <p:pic>
        <p:nvPicPr>
          <p:cNvPr id="11" name="Picture 10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9" y="2285992"/>
            <a:ext cx="3214710" cy="331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3276191" cy="1409524"/>
          </a:xfrm>
          <a:prstGeom prst="rect">
            <a:avLst/>
          </a:prstGeom>
        </p:spPr>
      </p:pic>
      <p:sp>
        <p:nvSpPr>
          <p:cNvPr id="7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Gill Sans MT"/>
              </a:rPr>
              <a:t>5</a:t>
            </a:r>
            <a:endParaRPr/>
          </a:p>
        </p:txBody>
      </p:sp>
      <p:sp>
        <p:nvSpPr>
          <p:cNvPr id="77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10000"/>
              </a:lnSpc>
              <a:buSzPct val="76000"/>
              <a:buFont typeface="Wingdings 3"/>
              <a:buChar char=""/>
            </a:pPr>
            <a:r>
              <a:rPr lang="ru-RU" sz="2600" dirty="0">
                <a:solidFill>
                  <a:srgbClr val="000000"/>
                </a:solidFill>
                <a:latin typeface="Bookman Old Style"/>
              </a:rPr>
              <a:t>Работа с ILS Solver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/>
              </a:rPr>
              <a:t>         </a:t>
            </a: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Выполнение </a:t>
            </a:r>
            <a:r>
              <a:rPr lang="ru-RU" dirty="0">
                <a:solidFill>
                  <a:srgbClr val="000000"/>
                </a:solidFill>
                <a:latin typeface="Bookman Old Style"/>
              </a:rPr>
              <a:t>узла</a:t>
            </a:r>
            <a:endParaRPr/>
          </a:p>
          <a:p>
            <a:endParaRPr/>
          </a:p>
        </p:txBody>
      </p:sp>
      <p:sp>
        <p:nvSpPr>
          <p:cNvPr id="12" name="Rectangular Callout 11"/>
          <p:cNvSpPr/>
          <p:nvPr/>
        </p:nvSpPr>
        <p:spPr>
          <a:xfrm>
            <a:off x="4643438" y="2285992"/>
            <a:ext cx="4143404" cy="3357586"/>
          </a:xfrm>
          <a:prstGeom prst="wedgeRectCallout">
            <a:avLst>
              <a:gd name="adj1" fmla="val -83469"/>
              <a:gd name="adj2" fmla="val -838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85992"/>
            <a:ext cx="4173139" cy="335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Gill Sans MT"/>
              </a:rPr>
              <a:t>6</a:t>
            </a:r>
            <a:endParaRPr lang="en-US" dirty="0" smtClean="0">
              <a:solidFill>
                <a:srgbClr val="000000"/>
              </a:solidFill>
              <a:latin typeface="Gill Sans MT"/>
            </a:endParaRPr>
          </a:p>
          <a:p>
            <a:pPr algn="r"/>
            <a:endParaRPr/>
          </a:p>
        </p:txBody>
      </p:sp>
      <p:sp>
        <p:nvSpPr>
          <p:cNvPr id="84" name="TextShape 3"/>
          <p:cNvSpPr txBox="1"/>
          <p:nvPr/>
        </p:nvSpPr>
        <p:spPr>
          <a:xfrm>
            <a:off x="457200" y="1178979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20000"/>
              </a:lnSpc>
              <a:buSzPct val="76000"/>
              <a:buFont typeface="Wingdings 3"/>
              <a:buChar char=""/>
            </a:pPr>
            <a:r>
              <a:rPr lang="ru-RU" sz="2600" dirty="0">
                <a:solidFill>
                  <a:srgbClr val="000000"/>
                </a:solidFill>
                <a:latin typeface="Bookman Old Style" pitchFamily="18" charset="0"/>
              </a:rPr>
              <a:t>Работа с ILS Solver</a:t>
            </a:r>
            <a:endParaRPr sz="2600">
              <a:latin typeface="Bookman Old Style" pitchFamily="18" charset="0"/>
            </a:endParaRPr>
          </a:p>
          <a:p>
            <a:endParaRPr sz="2600">
              <a:latin typeface="Bookman Old Style" pitchFamily="18" charset="0"/>
            </a:endParaRP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ru-RU" dirty="0" smtClean="0">
                <a:latin typeface="Bookman Old Style" pitchFamily="18" charset="0"/>
              </a:rPr>
              <a:t>	Визуализация</a:t>
            </a:r>
            <a:endParaRPr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  </a:t>
            </a:r>
            <a:endParaRPr lang="en-US" dirty="0" smtClean="0">
              <a:solidFill>
                <a:srgbClr val="000000"/>
              </a:solidFill>
              <a:latin typeface="Bookman Old Style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Используется код профессора В. Крамера (W. Kraemer) и Г. Пава. (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G. Paw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 ), университет Вуперталя (University of Wuppertal, Germany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6191928"/>
            <a:ext cx="74295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Bookman Old Style"/>
              </a:rPr>
              <a:t>Kraemer W. </a:t>
            </a:r>
            <a:r>
              <a:rPr lang="ru-RU" sz="1400" i="1" dirty="0" smtClean="0">
                <a:solidFill>
                  <a:srgbClr val="000000"/>
                </a:solidFill>
                <a:latin typeface="Bookman Old Style"/>
              </a:rPr>
              <a:t>Computing and visualizing solutions sets of interval linear systems</a:t>
            </a:r>
            <a:r>
              <a:rPr lang="en-US" sz="1400" dirty="0" smtClean="0">
                <a:solidFill>
                  <a:srgbClr val="000000"/>
                </a:solidFill>
                <a:latin typeface="Bookman Old Style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Bookman Old Style"/>
              </a:rPr>
              <a:t> Serdica J. Computing. 2007. Vol. 1, N 4. P. 455-468</a:t>
            </a:r>
            <a:endParaRPr lang="ru-RU" sz="14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4348" y="6142056"/>
            <a:ext cx="7572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3276191" cy="14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Gill Sans MT"/>
              </a:rPr>
              <a:t>7</a:t>
            </a:r>
            <a:endParaRPr lang="en-US" dirty="0" smtClean="0">
              <a:solidFill>
                <a:srgbClr val="000000"/>
              </a:solidFill>
              <a:latin typeface="Gill Sans MT"/>
            </a:endParaRPr>
          </a:p>
          <a:p>
            <a:pPr algn="r"/>
            <a:endParaRPr/>
          </a:p>
        </p:txBody>
      </p:sp>
      <p:sp>
        <p:nvSpPr>
          <p:cNvPr id="84" name="TextShape 3"/>
          <p:cNvSpPr txBox="1"/>
          <p:nvPr/>
        </p:nvSpPr>
        <p:spPr>
          <a:xfrm>
            <a:off x="457200" y="1178979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20000"/>
              </a:lnSpc>
              <a:buSzPct val="76000"/>
              <a:buFont typeface="Wingdings 3"/>
              <a:buChar char=""/>
            </a:pPr>
            <a:r>
              <a:rPr lang="ru-RU" sz="2600" dirty="0">
                <a:solidFill>
                  <a:srgbClr val="000000"/>
                </a:solidFill>
                <a:latin typeface="Bookman Old Style" pitchFamily="18" charset="0"/>
              </a:rPr>
              <a:t>Работа с ILS Solver</a:t>
            </a:r>
            <a:endParaRPr sz="2600">
              <a:latin typeface="Bookman Old Style" pitchFamily="18" charset="0"/>
            </a:endParaRPr>
          </a:p>
          <a:p>
            <a:endParaRPr sz="2600">
              <a:latin typeface="Bookman Old Style" pitchFamily="18" charset="0"/>
            </a:endParaRP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ru-RU" dirty="0" smtClean="0">
                <a:latin typeface="Bookman Old Style" pitchFamily="18" charset="0"/>
              </a:rPr>
              <a:t>	Визуализация</a:t>
            </a:r>
            <a:endParaRPr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  </a:t>
            </a:r>
            <a:endParaRPr lang="en-US" dirty="0" smtClean="0">
              <a:solidFill>
                <a:srgbClr val="000000"/>
              </a:solidFill>
              <a:latin typeface="Bookman Old Style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Используется код профессора В. Крамера (W. Kraemer) и Г. Пава. (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G. Paw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 ), университет Вуперталя (University of Wuppertal, Germany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6191928"/>
            <a:ext cx="74295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Bookman Old Style"/>
              </a:rPr>
              <a:t>Kraemer W. </a:t>
            </a:r>
            <a:r>
              <a:rPr lang="ru-RU" sz="1400" i="1" dirty="0" smtClean="0">
                <a:solidFill>
                  <a:srgbClr val="000000"/>
                </a:solidFill>
                <a:latin typeface="Bookman Old Style"/>
              </a:rPr>
              <a:t>Computing and visualizing solutions sets of interval linear systems</a:t>
            </a:r>
            <a:r>
              <a:rPr lang="en-US" sz="1400" dirty="0" smtClean="0">
                <a:solidFill>
                  <a:srgbClr val="000000"/>
                </a:solidFill>
                <a:latin typeface="Bookman Old Style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Bookman Old Style"/>
              </a:rPr>
              <a:t> Serdica J. Computing. 2007. Vol. 1, N 4. P. 455-468</a:t>
            </a:r>
            <a:endParaRPr lang="ru-RU" sz="14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4348" y="6142056"/>
            <a:ext cx="7572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3276191" cy="1409524"/>
          </a:xfrm>
          <a:prstGeom prst="rect">
            <a:avLst/>
          </a:prstGeom>
        </p:spPr>
      </p:pic>
      <p:pic>
        <p:nvPicPr>
          <p:cNvPr id="10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124" y="1357298"/>
            <a:ext cx="2570040" cy="38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Gill Sans MT"/>
              </a:rPr>
              <a:t>8</a:t>
            </a:r>
            <a:endParaRPr lang="en-US" dirty="0" smtClean="0">
              <a:solidFill>
                <a:srgbClr val="000000"/>
              </a:solidFill>
              <a:latin typeface="Gill Sans MT"/>
            </a:endParaRPr>
          </a:p>
          <a:p>
            <a:pPr algn="r"/>
            <a:endParaRPr/>
          </a:p>
        </p:txBody>
      </p:sp>
      <p:sp>
        <p:nvSpPr>
          <p:cNvPr id="84" name="TextShape 3"/>
          <p:cNvSpPr txBox="1"/>
          <p:nvPr/>
        </p:nvSpPr>
        <p:spPr>
          <a:xfrm>
            <a:off x="457200" y="1178979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20000"/>
              </a:lnSpc>
              <a:buSzPct val="76000"/>
              <a:buFont typeface="Wingdings 3"/>
              <a:buChar char=""/>
            </a:pPr>
            <a:r>
              <a:rPr lang="ru-RU" sz="2600" dirty="0">
                <a:solidFill>
                  <a:srgbClr val="000000"/>
                </a:solidFill>
                <a:latin typeface="Bookman Old Style" pitchFamily="18" charset="0"/>
              </a:rPr>
              <a:t>Работа с ILS Solver</a:t>
            </a:r>
            <a:endParaRPr sz="2600">
              <a:latin typeface="Bookman Old Style" pitchFamily="18" charset="0"/>
            </a:endParaRPr>
          </a:p>
          <a:p>
            <a:endParaRPr sz="2600">
              <a:latin typeface="Bookman Old Style" pitchFamily="18" charset="0"/>
            </a:endParaRP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ru-RU" dirty="0" smtClean="0">
                <a:latin typeface="Bookman Old Style" pitchFamily="18" charset="0"/>
              </a:rPr>
              <a:t>	Визуализация</a:t>
            </a:r>
            <a:endParaRPr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  </a:t>
            </a:r>
            <a:endParaRPr lang="en-US" dirty="0" smtClean="0">
              <a:solidFill>
                <a:srgbClr val="000000"/>
              </a:solidFill>
              <a:latin typeface="Bookman Old Style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Используется код профессора В. Крамера (W. Kraemer) и Г. Пава. (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G. Paw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 ), университет Вуперталя (University of Wuppertal, Germany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6191928"/>
            <a:ext cx="74295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Bookman Old Style"/>
              </a:rPr>
              <a:t>Kraemer W. </a:t>
            </a:r>
            <a:r>
              <a:rPr lang="ru-RU" sz="1400" i="1" dirty="0" smtClean="0">
                <a:solidFill>
                  <a:srgbClr val="000000"/>
                </a:solidFill>
                <a:latin typeface="Bookman Old Style"/>
              </a:rPr>
              <a:t>Computing and visualizing solutions sets of interval linear systems</a:t>
            </a:r>
            <a:r>
              <a:rPr lang="en-US" sz="1400" dirty="0" smtClean="0">
                <a:solidFill>
                  <a:srgbClr val="000000"/>
                </a:solidFill>
                <a:latin typeface="Bookman Old Style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Bookman Old Style"/>
              </a:rPr>
              <a:t> Serdica J. Computing. 2007. Vol. 1, N 4. P. 455-468</a:t>
            </a:r>
            <a:endParaRPr lang="ru-RU" sz="14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4348" y="6142056"/>
            <a:ext cx="7572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3276191" cy="1409524"/>
          </a:xfrm>
          <a:prstGeom prst="rect">
            <a:avLst/>
          </a:prstGeom>
        </p:spPr>
      </p:pic>
      <p:pic>
        <p:nvPicPr>
          <p:cNvPr id="10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124" y="1357298"/>
            <a:ext cx="2570040" cy="3875400"/>
          </a:xfrm>
          <a:prstGeom prst="rect">
            <a:avLst/>
          </a:prstGeom>
        </p:spPr>
      </p:pic>
      <p:pic>
        <p:nvPicPr>
          <p:cNvPr id="11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5286380" y="1071982"/>
            <a:ext cx="2880720" cy="442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Пример использования </a:t>
            </a:r>
            <a:r>
              <a:rPr lang="en-US" sz="3200" dirty="0" smtClean="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7020436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6141D141-61C1-4171-A1C1-9141C1B1E19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19</a:t>
            </a:fld>
            <a:endParaRPr/>
          </a:p>
        </p:txBody>
      </p:sp>
      <p:sp>
        <p:nvSpPr>
          <p:cNvPr id="64" name="TextShape 3"/>
          <p:cNvSpPr txBox="1"/>
          <p:nvPr/>
        </p:nvSpPr>
        <p:spPr>
          <a:xfrm>
            <a:off x="428596" y="1214422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</a:pPr>
            <a:endParaRPr lang="ru-RU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r>
              <a:rPr lang="ru-RU" sz="2000" b="1" dirty="0" smtClean="0">
                <a:latin typeface="Cambria" pitchFamily="18" charset="0"/>
              </a:rPr>
              <a:t>Задача</a:t>
            </a:r>
          </a:p>
          <a:p>
            <a:pPr lvl="1">
              <a:buSzPct val="76000"/>
              <a:buFont typeface="Wingdings 3"/>
              <a:buChar char=""/>
            </a:pPr>
            <a:r>
              <a:rPr lang="ru-RU" sz="2000" dirty="0" smtClean="0">
                <a:latin typeface="Cambria" pitchFamily="18" charset="0"/>
              </a:rPr>
              <a:t>Изображение из числа эталонных  подверглось зашумлению.</a:t>
            </a:r>
          </a:p>
          <a:p>
            <a:pPr lvl="1">
              <a:buSzPct val="76000"/>
              <a:buFont typeface="Wingdings 3"/>
              <a:buChar char=""/>
            </a:pPr>
            <a:r>
              <a:rPr lang="ru-RU" sz="2000" dirty="0" smtClean="0">
                <a:latin typeface="Cambria" pitchFamily="18" charset="0"/>
              </a:rPr>
              <a:t>Изменения интенсивности пикселов интервально ограничены. </a:t>
            </a:r>
            <a:r>
              <a:rPr lang="en-US" sz="2000" dirty="0" smtClean="0">
                <a:latin typeface="Cambria" pitchFamily="18" charset="0"/>
              </a:rPr>
              <a:t> </a:t>
            </a:r>
            <a:endParaRPr lang="ru-RU" sz="2000" dirty="0" smtClean="0">
              <a:latin typeface="Cambria" pitchFamily="18" charset="0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sz="2000" dirty="0" smtClean="0">
                <a:latin typeface="Cambria" pitchFamily="18" charset="0"/>
              </a:rPr>
              <a:t>Необходимо определить, какому изображению-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эталону</a:t>
            </a:r>
            <a:r>
              <a:rPr lang="ru-RU" sz="2000" dirty="0" smtClean="0">
                <a:latin typeface="Cambria" pitchFamily="18" charset="0"/>
              </a:rPr>
              <a:t> соответствует данное изображение.</a:t>
            </a:r>
          </a:p>
          <a:p>
            <a:pPr>
              <a:buSzPct val="76000"/>
              <a:buFont typeface="Wingdings 3"/>
              <a:buChar char=""/>
            </a:pP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  <a:p>
            <a:endParaRPr sz="2000">
              <a:latin typeface="Cambria" pitchFamily="18" charset="0"/>
            </a:endParaRPr>
          </a:p>
          <a:p>
            <a:endParaRPr sz="2000">
              <a:latin typeface="Cambria" pitchFamily="18" charset="0"/>
            </a:endParaRPr>
          </a:p>
          <a:p>
            <a:endParaRPr sz="2000">
              <a:latin typeface="Cambria" pitchFamily="18" charset="0"/>
            </a:endParaRPr>
          </a:p>
          <a:p>
            <a:endParaRPr sz="2000">
              <a:latin typeface="Cambria" pitchFamily="18" charset="0"/>
            </a:endParaRPr>
          </a:p>
        </p:txBody>
      </p:sp>
      <p:pic>
        <p:nvPicPr>
          <p:cNvPr id="5" name="Рисунок 4" descr="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2376" y="5074924"/>
            <a:ext cx="581028" cy="581028"/>
          </a:xfrm>
          <a:prstGeom prst="rect">
            <a:avLst/>
          </a:prstGeom>
        </p:spPr>
      </p:pic>
      <p:pic>
        <p:nvPicPr>
          <p:cNvPr id="6" name="Рисунок 5" descr="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3448" y="5052476"/>
            <a:ext cx="571504" cy="571504"/>
          </a:xfrm>
          <a:prstGeom prst="rect">
            <a:avLst/>
          </a:prstGeom>
        </p:spPr>
      </p:pic>
      <p:pic>
        <p:nvPicPr>
          <p:cNvPr id="7" name="Рисунок 6" descr="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1928" y="3795310"/>
            <a:ext cx="571504" cy="571504"/>
          </a:xfrm>
          <a:prstGeom prst="rect">
            <a:avLst/>
          </a:prstGeom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1488516" y="4714884"/>
            <a:ext cx="1226096" cy="33759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Эталон 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6286512" y="4714884"/>
            <a:ext cx="1226096" cy="33759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Эталон 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3361440" y="3214686"/>
            <a:ext cx="216408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ru-RU" sz="1700" b="1" dirty="0" smtClean="0">
                <a:latin typeface="+mj-lt"/>
              </a:rPr>
              <a:t>Зашумленный </a:t>
            </a:r>
            <a:br>
              <a:rPr lang="ru-RU" sz="1700" b="1" dirty="0" smtClean="0">
                <a:latin typeface="+mj-lt"/>
              </a:rPr>
            </a:br>
            <a:r>
              <a:rPr lang="ru-RU" sz="1700" b="1" dirty="0" smtClean="0">
                <a:latin typeface="+mj-lt"/>
              </a:rPr>
              <a:t>образ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1" name="Прямая со стрелкой 11"/>
          <p:cNvCxnSpPr/>
          <p:nvPr/>
        </p:nvCxnSpPr>
        <p:spPr>
          <a:xfrm rot="10800000" flipV="1">
            <a:off x="2571738" y="4714884"/>
            <a:ext cx="1571634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2"/>
          <p:cNvCxnSpPr/>
          <p:nvPr/>
        </p:nvCxnSpPr>
        <p:spPr>
          <a:xfrm>
            <a:off x="4786314" y="4714884"/>
            <a:ext cx="1643074" cy="5715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3"/>
          <p:cNvSpPr txBox="1">
            <a:spLocks/>
          </p:cNvSpPr>
          <p:nvPr/>
        </p:nvSpPr>
        <p:spPr>
          <a:xfrm>
            <a:off x="3838501" y="4294806"/>
            <a:ext cx="1226096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8662" y="5955589"/>
            <a:ext cx="742955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Bookman Old Style"/>
              </a:rPr>
              <a:t>Пролубников А.В., Силицкий С.П.</a:t>
            </a:r>
            <a:r>
              <a:rPr lang="en-US" sz="1400" dirty="0" smtClean="0">
                <a:solidFill>
                  <a:srgbClr val="000000"/>
                </a:solidFill>
                <a:latin typeface="Bookman Old Style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Bookman Old Style"/>
              </a:rPr>
              <a:t>О решении задачи распознавания числовых  матриц по оценкам множеств решений интервальных линейных систем уравнений, </a:t>
            </a:r>
            <a:r>
              <a:rPr lang="ru-RU" sz="1400" dirty="0" smtClean="0">
                <a:solidFill>
                  <a:srgbClr val="000000"/>
                </a:solidFill>
                <a:latin typeface="Bookman Old Style"/>
              </a:rPr>
              <a:t>«Методы оптимизации и их приложения». Том 3., Иркутск, 2008. </a:t>
            </a:r>
            <a:endParaRPr lang="ru-RU" sz="1400" i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14348" y="5857892"/>
            <a:ext cx="7572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Мотивация</a:t>
            </a:r>
            <a:endParaRPr/>
          </a:p>
        </p:txBody>
      </p:sp>
      <p:sp>
        <p:nvSpPr>
          <p:cNvPr id="34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714161E1-C1F1-4171-81E1-7161F1C141A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2</a:t>
            </a:fld>
            <a:endParaRPr/>
          </a:p>
        </p:txBody>
      </p:sp>
      <p:sp>
        <p:nvSpPr>
          <p:cNvPr id="35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Потребность </a:t>
            </a:r>
            <a:r>
              <a:rPr lang="ru-RU" b="1" dirty="0" smtClean="0">
                <a:solidFill>
                  <a:srgbClr val="000000"/>
                </a:solidFill>
                <a:latin typeface="Cambria"/>
              </a:rPr>
              <a:t>использования 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интервальных методов в прикладных задачах.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Неточности и неопределённости присутствуют,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фактически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в каждой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задаче, связанной с анализом данных,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в связи с несовершенством измерений, ограничениями на представление числа в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памяти, недостатком знаний и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т. д.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buSzPct val="76000"/>
              <a:buFont typeface="Wingdings 3"/>
              <a:buChar char=""/>
            </a:pPr>
            <a:r>
              <a:rPr lang="ru-RU" b="1" dirty="0" smtClean="0">
                <a:solidFill>
                  <a:srgbClr val="000000"/>
                </a:solidFill>
                <a:latin typeface="Cambria"/>
              </a:rPr>
              <a:t>Большинство существующих интервальных продуктов ориентированы на разработчика. 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Например, из 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57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 пунктов списка </a:t>
            </a:r>
            <a:r>
              <a:rPr lang="en-US" i="1" dirty="0" smtClean="0">
                <a:solidFill>
                  <a:srgbClr val="000000"/>
                </a:solidFill>
                <a:latin typeface="Cambria"/>
              </a:rPr>
              <a:t>Interval and Related Software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с сайта </a:t>
            </a:r>
            <a:r>
              <a:rPr lang="en-US" i="1" dirty="0" smtClean="0">
                <a:solidFill>
                  <a:srgbClr val="000000"/>
                </a:solidFill>
                <a:latin typeface="Cambria"/>
              </a:rPr>
              <a:t>Interval </a:t>
            </a:r>
            <a:r>
              <a:rPr lang="en-US" i="1" dirty="0" err="1" smtClean="0">
                <a:solidFill>
                  <a:srgbClr val="000000"/>
                </a:solidFill>
                <a:latin typeface="Cambria"/>
              </a:rPr>
              <a:t>Compuations</a:t>
            </a:r>
            <a:endParaRPr lang="ru-RU" i="1" dirty="0" smtClean="0">
              <a:solidFill>
                <a:srgbClr val="000000"/>
              </a:solidFill>
              <a:latin typeface="Cambria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i="1" dirty="0" smtClean="0">
                <a:solidFill>
                  <a:srgbClr val="000000"/>
                </a:solidFill>
                <a:latin typeface="Cambria"/>
              </a:rPr>
              <a:t>36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—</a:t>
            </a:r>
            <a:r>
              <a:rPr lang="en-US" i="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библиотеки, </a:t>
            </a: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6 — компиляторы специализированных языков, </a:t>
            </a: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11 предназначены для решения узких задач.</a:t>
            </a:r>
            <a:endParaRPr lang="ru-RU" i="1" dirty="0" smtClean="0"/>
          </a:p>
          <a:p>
            <a:pPr lvl="1">
              <a:buSzPct val="76000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ambria"/>
              </a:rPr>
            </a:br>
            <a:endParaRPr i="1"/>
          </a:p>
        </p:txBody>
      </p:sp>
      <p:sp>
        <p:nvSpPr>
          <p:cNvPr id="7" name="TextBox 6"/>
          <p:cNvSpPr txBox="1"/>
          <p:nvPr/>
        </p:nvSpPr>
        <p:spPr>
          <a:xfrm>
            <a:off x="857224" y="6429396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hlinkClick r:id="rId3"/>
              </a:rPr>
              <a:t>http://www.cs.utep.edu/interval-comp/intsoft.html</a:t>
            </a:r>
            <a:r>
              <a:rPr lang="en-US" sz="1600" b="1" dirty="0" smtClean="0"/>
              <a:t> 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Пример использования </a:t>
            </a:r>
            <a:r>
              <a:rPr lang="en-US" sz="3200" dirty="0" smtClean="0">
                <a:solidFill>
                  <a:srgbClr val="464653"/>
                </a:solidFill>
                <a:latin typeface="Bookman Old Style"/>
              </a:rPr>
              <a:t>ILS Solver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7020436" y="627831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 pitchFamily="34" charset="0"/>
              </a:rPr>
              <a:t>20</a:t>
            </a:r>
            <a:endParaRPr>
              <a:latin typeface="Gill Sans MT" pitchFamily="34" charset="0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 dirty="0">
                <a:solidFill>
                  <a:srgbClr val="000000"/>
                </a:solidFill>
                <a:latin typeface="Bookman Old Style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Cambria" pitchFamily="18" charset="0"/>
              </a:rPr>
              <a:t>Сценарий KNIME:</a:t>
            </a:r>
            <a:endParaRPr>
              <a:latin typeface="Cambria" pitchFamily="18" charset="0"/>
            </a:endParaRPr>
          </a:p>
        </p:txBody>
      </p:sp>
      <p:pic>
        <p:nvPicPr>
          <p:cNvPr id="111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1643040"/>
            <a:ext cx="8143560" cy="457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Пример использования</a:t>
            </a:r>
            <a:r>
              <a:rPr lang="en-US" sz="3200" dirty="0" smtClean="0">
                <a:solidFill>
                  <a:srgbClr val="464653"/>
                </a:solidFill>
                <a:latin typeface="Bookman Old Style"/>
              </a:rPr>
              <a:t> ILS Solver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7020436" y="627831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latin typeface="Gill Sans MT" pitchFamily="34" charset="0"/>
              </a:rPr>
              <a:t>21</a:t>
            </a:r>
            <a:endParaRPr>
              <a:latin typeface="Gill Sans MT" pitchFamily="34" charset="0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 dirty="0">
                <a:solidFill>
                  <a:srgbClr val="000000"/>
                </a:solidFill>
                <a:latin typeface="Bookman Old Style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Cambria" pitchFamily="18" charset="0"/>
              </a:rPr>
              <a:t>Сценарий KNIME:</a:t>
            </a:r>
            <a:endParaRPr>
              <a:latin typeface="Cambria" pitchFamily="18" charset="0"/>
            </a:endParaRPr>
          </a:p>
        </p:txBody>
      </p:sp>
      <p:pic>
        <p:nvPicPr>
          <p:cNvPr id="11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2012400"/>
            <a:ext cx="8143560" cy="334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Пример использования</a:t>
            </a:r>
            <a:r>
              <a:rPr lang="en-US" sz="3200" dirty="0" smtClean="0">
                <a:solidFill>
                  <a:srgbClr val="464653"/>
                </a:solidFill>
                <a:latin typeface="Bookman Old Style"/>
              </a:rPr>
              <a:t> ILS Solver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4339" y="6273073"/>
            <a:ext cx="1980720" cy="365400"/>
          </a:xfrm>
        </p:spPr>
        <p:txBody>
          <a:bodyPr/>
          <a:lstStyle/>
          <a:p>
            <a:pPr algn="r"/>
            <a:r>
              <a:rPr lang="en-US" dirty="0" smtClean="0">
                <a:latin typeface="Gill Sans MT" pitchFamily="34" charset="0"/>
                <a:cs typeface="Calibri" pitchFamily="34" charset="0"/>
              </a:rPr>
              <a:t>22</a:t>
            </a:r>
          </a:p>
          <a:p>
            <a:pPr algn="r"/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  <a:r>
              <a:rPr lang="ru-RU" sz="2000" dirty="0" smtClean="0">
                <a:latin typeface="Cambria" pitchFamily="18" charset="0"/>
              </a:rPr>
              <a:t>Сценарий </a:t>
            </a:r>
            <a:r>
              <a:rPr lang="en-US" sz="2000" dirty="0" smtClean="0">
                <a:latin typeface="Cambria" pitchFamily="18" charset="0"/>
              </a:rPr>
              <a:t>KNIME:</a:t>
            </a: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5" name="Рисунок 4" descr="Scena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12537"/>
            <a:ext cx="8143932" cy="3345289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571472" y="1785926"/>
            <a:ext cx="1357322" cy="714380"/>
          </a:xfrm>
          <a:prstGeom prst="wedgeRectCallout">
            <a:avLst>
              <a:gd name="adj1" fmla="val -26126"/>
              <a:gd name="adj2" fmla="val 130468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328" y="1857672"/>
            <a:ext cx="581028" cy="581028"/>
          </a:xfrm>
          <a:prstGeom prst="rect">
            <a:avLst/>
          </a:prstGeom>
        </p:spPr>
      </p:pic>
      <p:pic>
        <p:nvPicPr>
          <p:cNvPr id="8" name="Рисунок 7" descr="t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85736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Пример использования</a:t>
            </a:r>
            <a:r>
              <a:rPr lang="en-US" sz="3200" dirty="0" smtClean="0">
                <a:solidFill>
                  <a:srgbClr val="464653"/>
                </a:solidFill>
                <a:latin typeface="Bookman Old Style"/>
              </a:rPr>
              <a:t> ILS Solver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192" y="6273073"/>
            <a:ext cx="1980720" cy="365400"/>
          </a:xfrm>
        </p:spPr>
        <p:txBody>
          <a:bodyPr/>
          <a:lstStyle/>
          <a:p>
            <a:pPr algn="r"/>
            <a:r>
              <a:rPr lang="en-US" dirty="0" smtClean="0">
                <a:latin typeface="Gill Sans MT" pitchFamily="34" charset="0"/>
                <a:cs typeface="Calibri" pitchFamily="34" charset="0"/>
              </a:rPr>
              <a:t>23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  <a:r>
              <a:rPr lang="ru-RU" sz="2000" dirty="0" smtClean="0">
                <a:latin typeface="Cambria" pitchFamily="18" charset="0"/>
              </a:rPr>
              <a:t>Сценарий </a:t>
            </a:r>
            <a:r>
              <a:rPr lang="en-US" sz="2000" dirty="0" smtClean="0">
                <a:latin typeface="Cambria" pitchFamily="18" charset="0"/>
              </a:rPr>
              <a:t>KNIME:</a:t>
            </a: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5" name="Рисунок 4" descr="Scena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12537"/>
            <a:ext cx="8143932" cy="3345289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571472" y="1785926"/>
            <a:ext cx="1357322" cy="714380"/>
          </a:xfrm>
          <a:prstGeom prst="wedgeRectCallout">
            <a:avLst>
              <a:gd name="adj1" fmla="val -26126"/>
              <a:gd name="adj2" fmla="val 130468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328" y="1857672"/>
            <a:ext cx="581028" cy="581028"/>
          </a:xfrm>
          <a:prstGeom prst="rect">
            <a:avLst/>
          </a:prstGeom>
        </p:spPr>
      </p:pic>
      <p:pic>
        <p:nvPicPr>
          <p:cNvPr id="8" name="Рисунок 7" descr="t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857364"/>
            <a:ext cx="571504" cy="571504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714348" y="5214950"/>
            <a:ext cx="714380" cy="714380"/>
          </a:xfrm>
          <a:prstGeom prst="wedgeRectCallout">
            <a:avLst>
              <a:gd name="adj1" fmla="val -26126"/>
              <a:gd name="adj2" fmla="val -170783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28638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Пример использования</a:t>
            </a:r>
            <a:r>
              <a:rPr lang="en-US" sz="3200" dirty="0" smtClean="0">
                <a:solidFill>
                  <a:srgbClr val="464653"/>
                </a:solidFill>
                <a:latin typeface="Bookman Old Style"/>
              </a:rPr>
              <a:t> ILS Solver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0892" y="6291757"/>
            <a:ext cx="1980720" cy="365400"/>
          </a:xfrm>
        </p:spPr>
        <p:txBody>
          <a:bodyPr/>
          <a:lstStyle/>
          <a:p>
            <a:pPr algn="r"/>
            <a:r>
              <a:rPr lang="en-US" dirty="0" smtClean="0">
                <a:latin typeface="Gill Sans MT" pitchFamily="34" charset="0"/>
              </a:rPr>
              <a:t>24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  <a:r>
              <a:rPr lang="ru-RU" sz="2000" dirty="0" smtClean="0">
                <a:latin typeface="Cambria" pitchFamily="18" charset="0"/>
              </a:rPr>
              <a:t>Сценарий </a:t>
            </a:r>
            <a:r>
              <a:rPr lang="en-US" sz="2000" dirty="0" smtClean="0">
                <a:latin typeface="Cambria" pitchFamily="18" charset="0"/>
              </a:rPr>
              <a:t>KNIME:</a:t>
            </a: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5" name="Рисунок 4" descr="Scena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12537"/>
            <a:ext cx="8143932" cy="3345289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571472" y="1785926"/>
            <a:ext cx="1357322" cy="714380"/>
          </a:xfrm>
          <a:prstGeom prst="wedgeRectCallout">
            <a:avLst>
              <a:gd name="adj1" fmla="val -26126"/>
              <a:gd name="adj2" fmla="val 130468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328" y="1857672"/>
            <a:ext cx="581028" cy="581028"/>
          </a:xfrm>
          <a:prstGeom prst="rect">
            <a:avLst/>
          </a:prstGeom>
        </p:spPr>
      </p:pic>
      <p:pic>
        <p:nvPicPr>
          <p:cNvPr id="8" name="Рисунок 7" descr="t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857364"/>
            <a:ext cx="571504" cy="571504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714348" y="5214950"/>
            <a:ext cx="714380" cy="714380"/>
          </a:xfrm>
          <a:prstGeom prst="wedgeRectCallout">
            <a:avLst>
              <a:gd name="adj1" fmla="val -26126"/>
              <a:gd name="adj2" fmla="val -170783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286388"/>
            <a:ext cx="571504" cy="571504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4714876" y="1285860"/>
            <a:ext cx="2928958" cy="1357322"/>
          </a:xfrm>
          <a:prstGeom prst="wedgeRectCallout">
            <a:avLst>
              <a:gd name="adj1" fmla="val 63382"/>
              <a:gd name="adj2" fmla="val 77731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va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7078" y="1348062"/>
            <a:ext cx="2800741" cy="1238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Пример использования</a:t>
            </a:r>
            <a:r>
              <a:rPr lang="en-US" sz="3200" dirty="0" smtClean="0">
                <a:solidFill>
                  <a:srgbClr val="464653"/>
                </a:solidFill>
                <a:latin typeface="Bookman Old Style"/>
              </a:rPr>
              <a:t> ILS Solver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7745" y="6286520"/>
            <a:ext cx="1980720" cy="365400"/>
          </a:xfrm>
        </p:spPr>
        <p:txBody>
          <a:bodyPr/>
          <a:lstStyle/>
          <a:p>
            <a:pPr algn="r"/>
            <a:r>
              <a:rPr lang="en-US" dirty="0" smtClean="0">
                <a:latin typeface="Gill Sans MT" pitchFamily="34" charset="0"/>
              </a:rPr>
              <a:t>25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  <a:r>
              <a:rPr lang="ru-RU" sz="2000" dirty="0" smtClean="0">
                <a:latin typeface="Cambria" pitchFamily="18" charset="0"/>
              </a:rPr>
              <a:t>Сценарий </a:t>
            </a:r>
            <a:r>
              <a:rPr lang="en-US" sz="2000" dirty="0" smtClean="0">
                <a:latin typeface="Cambria" pitchFamily="18" charset="0"/>
              </a:rPr>
              <a:t>KNIME:</a:t>
            </a: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5" name="Рисунок 4" descr="Scena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12537"/>
            <a:ext cx="8143932" cy="3345289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571472" y="1785926"/>
            <a:ext cx="1357322" cy="714380"/>
          </a:xfrm>
          <a:prstGeom prst="wedgeRectCallout">
            <a:avLst>
              <a:gd name="adj1" fmla="val -26126"/>
              <a:gd name="adj2" fmla="val 130468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328" y="1857672"/>
            <a:ext cx="581028" cy="581028"/>
          </a:xfrm>
          <a:prstGeom prst="rect">
            <a:avLst/>
          </a:prstGeom>
        </p:spPr>
      </p:pic>
      <p:pic>
        <p:nvPicPr>
          <p:cNvPr id="8" name="Рисунок 7" descr="t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857364"/>
            <a:ext cx="571504" cy="571504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714348" y="5214950"/>
            <a:ext cx="714380" cy="714380"/>
          </a:xfrm>
          <a:prstGeom prst="wedgeRectCallout">
            <a:avLst>
              <a:gd name="adj1" fmla="val -26126"/>
              <a:gd name="adj2" fmla="val -170783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286388"/>
            <a:ext cx="571504" cy="571504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4714876" y="1285860"/>
            <a:ext cx="2928958" cy="1357322"/>
          </a:xfrm>
          <a:prstGeom prst="wedgeRectCallout">
            <a:avLst>
              <a:gd name="adj1" fmla="val 63382"/>
              <a:gd name="adj2" fmla="val 77731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va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7078" y="1348062"/>
            <a:ext cx="2800741" cy="1238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ая выноска 13"/>
          <p:cNvSpPr/>
          <p:nvPr/>
        </p:nvSpPr>
        <p:spPr>
          <a:xfrm>
            <a:off x="4071934" y="3357562"/>
            <a:ext cx="2571768" cy="2952000"/>
          </a:xfrm>
          <a:prstGeom prst="wedgeRectCallout">
            <a:avLst>
              <a:gd name="adj1" fmla="val 105122"/>
              <a:gd name="adj2" fmla="val 19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is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3429000"/>
            <a:ext cx="2421594" cy="2801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Результаты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6996689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 pitchFamily="34" charset="0"/>
              </a:rPr>
              <a:t>26</a:t>
            </a:r>
            <a:endParaRPr>
              <a:latin typeface="Gill Sans MT" pitchFamily="34" charset="0"/>
            </a:endParaRPr>
          </a:p>
          <a:p>
            <a:endParaRPr/>
          </a:p>
        </p:txBody>
      </p:sp>
      <p:sp>
        <p:nvSpPr>
          <p:cNvPr id="142" name="TextShape 3"/>
          <p:cNvSpPr txBox="1"/>
          <p:nvPr/>
        </p:nvSpPr>
        <p:spPr>
          <a:xfrm>
            <a:off x="457200" y="1718280"/>
            <a:ext cx="8229240" cy="3870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sz="2000" dirty="0">
                <a:solidFill>
                  <a:srgbClr val="000000"/>
                </a:solidFill>
                <a:latin typeface="Cambria" pitchFamily="18" charset="0"/>
              </a:rPr>
              <a:t>Разработан узел KNIME ILS 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Solver.</a:t>
            </a: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Позволяет 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использование </a:t>
            </a: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ряда методов оценки множества решений ИСЛАУ</a:t>
            </a:r>
            <a:endParaRPr lang="ru-RU" sz="1600" dirty="0">
              <a:solidFill>
                <a:srgbClr val="000000"/>
              </a:solidFill>
              <a:latin typeface="Cambria" pitchFamily="18" charset="0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Содержит 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функцию визуализации множеств решений малой размерности</a:t>
            </a: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pPr lvl="1">
              <a:buSzPct val="76000"/>
            </a:pPr>
            <a:endParaRPr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Проиллюстрирована манера использования узла в сценарии 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KNIME 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на примере задачи распознования изображения</a:t>
            </a:r>
            <a:endParaRPr lang="en-US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endParaRPr lang="en-US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Разработанный узел или его исходный код можно получить у авторов: 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  <a:hlinkClick r:id="rId2"/>
              </a:rPr>
              <a:t>sergei@asu.ru</a:t>
            </a:r>
            <a:endParaRPr lang="ru-RU" sz="200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buSzPct val="76000"/>
            </a:pPr>
            <a:endParaRPr lang="en-US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Полученный узел может быть использован в обучении и решении практических задач анализа данных.</a:t>
            </a:r>
            <a:endParaRPr>
              <a:latin typeface="Cambria" pitchFamily="18" charset="0"/>
            </a:endParaRPr>
          </a:p>
          <a:p>
            <a:endParaRPr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>
                <a:solidFill>
                  <a:srgbClr val="464653"/>
                </a:solidFill>
                <a:latin typeface="Bookman Old Style"/>
              </a:rPr>
              <a:t>Список литературы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Gill Sans MT"/>
              </a:rPr>
              <a:t>27</a:t>
            </a:r>
            <a:endParaRPr/>
          </a:p>
        </p:txBody>
      </p:sp>
      <p:sp>
        <p:nvSpPr>
          <p:cNvPr id="145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StarSymbol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/>
              </a:rPr>
              <a:t>Шарый С.П. Конечномерный интервальный анализ [Электронный ресурс] // Интервальный анализ и его приложения [сайт]. / С.П. Шарый. ― 2010. ― Режим доступа: </a:t>
            </a:r>
            <a:r>
              <a:rPr lang="ru-RU" sz="1600" dirty="0">
                <a:solidFill>
                  <a:srgbClr val="000000"/>
                </a:solidFill>
                <a:latin typeface="Bookman Old Style"/>
                <a:hlinkClick r:id="rId2"/>
              </a:rPr>
              <a:t>http://www.ict.nsc.ru/interval/Library/InteBooks/SharyBook.pdf</a:t>
            </a:r>
            <a:r>
              <a:rPr lang="ru-RU" sz="1600" dirty="0" smtClean="0">
                <a:solidFill>
                  <a:srgbClr val="000000"/>
                </a:solidFill>
                <a:latin typeface="Bookman Old Style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Bookman Old Style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Bookman Old Style"/>
              </a:rPr>
            </a:br>
            <a:endParaRPr lang="en-US" sz="1600" dirty="0" smtClean="0">
              <a:solidFill>
                <a:srgbClr val="000000"/>
              </a:solidFill>
              <a:latin typeface="Bookman Old Style"/>
            </a:endParaRPr>
          </a:p>
          <a:p>
            <a:pPr>
              <a:buSzPct val="76000"/>
              <a:buFont typeface="StarSymbol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  <a:t>Kraemer W. Computing and visualizing solutions sets of interval linear systems // </a:t>
            </a:r>
            <a:r>
              <a:rPr lang="en-US" sz="1600" dirty="0" err="1" smtClean="0">
                <a:solidFill>
                  <a:srgbClr val="000000"/>
                </a:solidFill>
                <a:latin typeface="Bookman Old Style" pitchFamily="18" charset="0"/>
              </a:rPr>
              <a:t>Serdica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  <a:t> J. Computing. 2007. Vol. 1, N 4. P. 455-468.</a:t>
            </a:r>
            <a:b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</a:br>
            <a:endParaRPr lang="en-US" sz="1600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>
              <a:buSzPct val="76000"/>
              <a:buFont typeface="StarSymbol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</a:rPr>
              <a:t>Пролубников А.В., Силицкий С.П. О решении задачи распознавания числовых  матриц по оценкам множеств решений интервальных линейных систем уравнений // Выч. математика. Труды XIV Байкальской междунар. школы-семинара «Методы оптимизации и их приложения». Том 3., Иркутск, 2008. С. 152-157.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</a:br>
            <a:endParaRPr lang="en-US" sz="1600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>
              <a:buSzPct val="76000"/>
              <a:buFont typeface="StarSymbol"/>
              <a:buAutoNum type="arabicPeriod"/>
            </a:pPr>
            <a:r>
              <a:rPr lang="en-US" sz="1600" dirty="0" err="1" smtClean="0">
                <a:solidFill>
                  <a:srgbClr val="000000"/>
                </a:solidFill>
                <a:latin typeface="Bookman Old Style" pitchFamily="18" charset="0"/>
              </a:rPr>
              <a:t>JInterval</a:t>
            </a: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  <a:t>[</a:t>
            </a: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</a:rPr>
              <a:t>Электронный ресурс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  <a:t>] // </a:t>
            </a:r>
            <a:r>
              <a:rPr lang="ru-RU" sz="1600" dirty="0" smtClean="0">
                <a:solidFill>
                  <a:srgbClr val="000000"/>
                </a:solidFill>
                <a:latin typeface="Bookman Old Style" pitchFamily="18" charset="0"/>
              </a:rPr>
              <a:t>Режим доступа: 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  <a:hlinkClick r:id="rId3"/>
              </a:rPr>
              <a:t>http://jinterval.kenai.com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</a:br>
            <a:endParaRPr lang="ru-RU" sz="1600" dirty="0" smtClean="0">
              <a:latin typeface="Bookman Old Style" pitchFamily="18" charset="0"/>
            </a:endParaRPr>
          </a:p>
          <a:p>
            <a:pPr>
              <a:buSzPct val="76000"/>
              <a:buFont typeface="StarSymbol"/>
              <a:buAutoNum type="arabicPeriod"/>
            </a:pPr>
            <a:endParaRPr lang="en-US" dirty="0" smtClean="0"/>
          </a:p>
          <a:p>
            <a:pPr>
              <a:buSzPct val="76000"/>
              <a:buFont typeface="StarSymbol"/>
              <a:buAutoNum type="arabicPeriod"/>
            </a:pPr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Множества решений ИСЛАУ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E1015181-C1D1-4181-9141-31C191F101B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3</a:t>
            </a:fld>
            <a:endParaRPr/>
          </a:p>
        </p:txBody>
      </p:sp>
      <p:sp>
        <p:nvSpPr>
          <p:cNvPr id="44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</a:rPr>
              <a:t>Множества решений ИСЛАУ:</a:t>
            </a:r>
            <a:endParaRPr>
              <a:latin typeface="Cambria" pitchFamily="18" charset="0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464653"/>
                </a:solidFill>
                <a:latin typeface="Cambria" pitchFamily="18" charset="0"/>
              </a:rPr>
              <a:t>объединенное множество решений;</a:t>
            </a:r>
            <a:endParaRPr lang="en-US" dirty="0" smtClean="0">
              <a:solidFill>
                <a:srgbClr val="464653"/>
              </a:solidFill>
              <a:latin typeface="Cambria" pitchFamily="18" charset="0"/>
            </a:endParaRPr>
          </a:p>
          <a:p>
            <a:r>
              <a:rPr lang="en-US" sz="1500" dirty="0" smtClean="0">
                <a:solidFill>
                  <a:srgbClr val="464653"/>
                </a:solidFill>
                <a:latin typeface="Cambria" pitchFamily="18" charset="0"/>
              </a:rPr>
              <a:t>	</a:t>
            </a:r>
            <a:r>
              <a:rPr lang="ru-RU" sz="1500" dirty="0" smtClean="0">
                <a:solidFill>
                  <a:srgbClr val="464653"/>
                </a:solidFill>
                <a:latin typeface="Cambria" pitchFamily="18" charset="0"/>
              </a:rPr>
              <a:t>                 </a:t>
            </a:r>
            <a:r>
              <a:rPr lang="en-US" sz="1500" dirty="0" smtClean="0">
                <a:solidFill>
                  <a:srgbClr val="464653"/>
                </a:solidFill>
                <a:latin typeface="Cambria" pitchFamily="18" charset="0"/>
              </a:rPr>
              <a:t>             </a:t>
            </a:r>
          </a:p>
          <a:p>
            <a:r>
              <a:rPr lang="en-US" sz="1500" dirty="0">
                <a:solidFill>
                  <a:srgbClr val="464653"/>
                </a:solidFill>
                <a:latin typeface="Cambria" pitchFamily="18" charset="0"/>
              </a:rPr>
              <a:t>	</a:t>
            </a:r>
            <a:r>
              <a:rPr lang="en-US" sz="1500" dirty="0" smtClean="0">
                <a:solidFill>
                  <a:srgbClr val="464653"/>
                </a:solidFill>
                <a:latin typeface="Cambria" pitchFamily="18" charset="0"/>
              </a:rPr>
              <a:t>	        </a:t>
            </a:r>
            <a:r>
              <a:rPr lang="en-US" sz="1600" dirty="0" err="1" smtClean="0">
                <a:latin typeface="Castellar" pitchFamily="18" charset="0"/>
              </a:rPr>
              <a:t>R</a:t>
            </a:r>
            <a:r>
              <a:rPr lang="en-US" sz="1600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500" dirty="0" smtClean="0">
              <a:solidFill>
                <a:srgbClr val="464653"/>
              </a:solidFill>
              <a:latin typeface="Cambria" pitchFamily="18" charset="0"/>
            </a:endParaRPr>
          </a:p>
          <a:p>
            <a:endParaRPr smtClean="0">
              <a:latin typeface="Cambria" pitchFamily="18" charset="0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464653"/>
                </a:solidFill>
                <a:latin typeface="Cambria" pitchFamily="18" charset="0"/>
              </a:rPr>
              <a:t>допусковое множество решений;</a:t>
            </a:r>
            <a:endParaRPr smtClean="0">
              <a:latin typeface="Cambria" pitchFamily="18" charset="0"/>
            </a:endParaRPr>
          </a:p>
          <a:p>
            <a:endParaRPr lang="en-US" sz="1400" dirty="0" smtClean="0">
              <a:solidFill>
                <a:srgbClr val="464653"/>
              </a:solidFill>
              <a:latin typeface="Cambria" pitchFamily="18" charset="0"/>
            </a:endParaRPr>
          </a:p>
          <a:p>
            <a:r>
              <a:rPr lang="en-US" sz="1400" dirty="0" smtClean="0">
                <a:solidFill>
                  <a:srgbClr val="464653"/>
                </a:solidFill>
                <a:latin typeface="Cambria" pitchFamily="18" charset="0"/>
              </a:rPr>
              <a:t>		        </a:t>
            </a:r>
            <a:r>
              <a:rPr lang="en-US" sz="1400" dirty="0" err="1" smtClean="0">
                <a:latin typeface="Castellar" pitchFamily="18" charset="0"/>
              </a:rPr>
              <a:t>R</a:t>
            </a:r>
            <a:r>
              <a:rPr lang="en-US" sz="1400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400" dirty="0" smtClean="0">
              <a:solidFill>
                <a:srgbClr val="464653"/>
              </a:solidFill>
              <a:latin typeface="Cambria" pitchFamily="18" charset="0"/>
            </a:endParaRPr>
          </a:p>
          <a:p>
            <a:r>
              <a:rPr lang="ru-RU" sz="1400" dirty="0" smtClean="0">
                <a:solidFill>
                  <a:srgbClr val="464653"/>
                </a:solidFill>
                <a:latin typeface="Cambria" pitchFamily="18" charset="0"/>
              </a:rPr>
              <a:t>                                        </a:t>
            </a:r>
            <a:endParaRPr smtClean="0">
              <a:latin typeface="Cambria" pitchFamily="18" charset="0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464653"/>
                </a:solidFill>
                <a:latin typeface="Cambria" pitchFamily="18" charset="0"/>
              </a:rPr>
              <a:t>управляемое множество решений.</a:t>
            </a:r>
            <a:endParaRPr smtClean="0">
              <a:latin typeface="Cambria" pitchFamily="18" charset="0"/>
            </a:endParaRPr>
          </a:p>
          <a:p>
            <a:endParaRPr lang="en-US" sz="1600" dirty="0" smtClean="0">
              <a:solidFill>
                <a:srgbClr val="464653"/>
              </a:solidFill>
              <a:latin typeface="Gill Sans MT"/>
            </a:endParaRPr>
          </a:p>
          <a:p>
            <a:r>
              <a:rPr lang="ru-RU" sz="1600" dirty="0" smtClean="0">
                <a:solidFill>
                  <a:srgbClr val="464653"/>
                </a:solidFill>
                <a:latin typeface="Gill Sans MT"/>
              </a:rPr>
              <a:t>    </a:t>
            </a:r>
            <a:r>
              <a:rPr lang="en-US" sz="1600" dirty="0" smtClean="0">
                <a:solidFill>
                  <a:srgbClr val="464653"/>
                </a:solidFill>
                <a:latin typeface="Cambria" pitchFamily="18" charset="0"/>
              </a:rPr>
              <a:t>		       </a:t>
            </a:r>
            <a:r>
              <a:rPr lang="en-US" sz="1600" dirty="0" err="1" smtClean="0">
                <a:latin typeface="Castellar" pitchFamily="18" charset="0"/>
              </a:rPr>
              <a:t>R</a:t>
            </a:r>
            <a:r>
              <a:rPr lang="en-US" sz="1600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solidFill>
                  <a:srgbClr val="464653"/>
                </a:solidFill>
                <a:latin typeface="Gill Sans MT"/>
              </a:rPr>
              <a:t>                                      </a:t>
            </a:r>
            <a:r>
              <a:rPr lang="ru-RU" i="1" dirty="0" smtClean="0">
                <a:solidFill>
                  <a:srgbClr val="464653"/>
                </a:solidFill>
                <a:latin typeface="Times New Roman"/>
              </a:rPr>
              <a:t> </a:t>
            </a:r>
            <a:endParaRPr/>
          </a:p>
          <a:p>
            <a:endParaRPr lang="en-US" dirty="0" smtClean="0"/>
          </a:p>
          <a:p>
            <a:endParaRPr/>
          </a:p>
          <a:p>
            <a:pPr>
              <a:buSzPct val="76000"/>
              <a:buFont typeface="Wingdings 3"/>
              <a:buChar char=""/>
            </a:pPr>
            <a:r>
              <a:rPr lang="ru-RU" b="1" dirty="0" smtClean="0">
                <a:solidFill>
                  <a:srgbClr val="000000"/>
                </a:solidFill>
                <a:latin typeface="Cambria" pitchFamily="18" charset="0"/>
              </a:rPr>
              <a:t>В прикладных задчах чаще всего оперируют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ambria" pitchFamily="18" charset="0"/>
              </a:rPr>
              <a:t>внутренними и внешними оценками 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этих множеств, в частности, брусами.</a:t>
            </a:r>
            <a:endParaRPr>
              <a:latin typeface="Cambria" pitchFamily="18" charset="0"/>
            </a:endParaRPr>
          </a:p>
        </p:txBody>
      </p:sp>
      <p:pic>
        <p:nvPicPr>
          <p:cNvPr id="45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278040" y="1564200"/>
            <a:ext cx="2444760" cy="2396880"/>
          </a:xfrm>
          <a:prstGeom prst="rect">
            <a:avLst/>
          </a:prstGeom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077913" y="1978025"/>
          <a:ext cx="1647825" cy="357188"/>
        </p:xfrm>
        <a:graphic>
          <a:graphicData uri="http://schemas.openxmlformats.org/presentationml/2006/ole">
            <p:oleObj spid="_x0000_s1028" name="Equation" r:id="rId4" imgW="1054080" imgH="2286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024188" y="2000240"/>
          <a:ext cx="2619375" cy="317500"/>
        </p:xfrm>
        <a:graphic>
          <a:graphicData uri="http://schemas.openxmlformats.org/presentationml/2006/ole">
            <p:oleObj spid="_x0000_s1029" name="Формула" r:id="rId5" imgW="1676160" imgH="2030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103319" y="2981324"/>
          <a:ext cx="1606550" cy="357188"/>
        </p:xfrm>
        <a:graphic>
          <a:graphicData uri="http://schemas.openxmlformats.org/presentationml/2006/ole">
            <p:oleObj spid="_x0000_s1030" name="Формула" r:id="rId6" imgW="1028520" imgH="2286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979744" y="2998787"/>
          <a:ext cx="2659063" cy="317500"/>
        </p:xfrm>
        <a:graphic>
          <a:graphicData uri="http://schemas.openxmlformats.org/presentationml/2006/ole">
            <p:oleObj spid="_x0000_s1031" name="Формула" r:id="rId7" imgW="1701720" imgH="20304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139825" y="3970338"/>
          <a:ext cx="1606550" cy="357187"/>
        </p:xfrm>
        <a:graphic>
          <a:graphicData uri="http://schemas.openxmlformats.org/presentationml/2006/ole">
            <p:oleObj spid="_x0000_s1032" name="Формула" r:id="rId8" imgW="1028520" imgH="22860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024188" y="3998913"/>
          <a:ext cx="2638425" cy="317500"/>
        </p:xfrm>
        <a:graphic>
          <a:graphicData uri="http://schemas.openxmlformats.org/presentationml/2006/ole">
            <p:oleObj spid="_x0000_s1033" name="Формула" r:id="rId9" imgW="1688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Анализ данных</a:t>
            </a:r>
            <a:endParaRPr/>
          </a:p>
        </p:txBody>
      </p:sp>
      <p:sp>
        <p:nvSpPr>
          <p:cNvPr id="34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714161E1-C1F1-4171-81E1-7161F1C141A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4</a:t>
            </a:fld>
            <a:endParaRPr/>
          </a:p>
        </p:txBody>
      </p:sp>
      <p:sp>
        <p:nvSpPr>
          <p:cNvPr id="35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sz="2000" b="1" dirty="0" smtClean="0">
                <a:solidFill>
                  <a:srgbClr val="000000"/>
                </a:solidFill>
                <a:latin typeface="Cambria"/>
              </a:rPr>
              <a:t>Анализ данных (</a:t>
            </a:r>
            <a:r>
              <a:rPr lang="en-US" sz="2000" b="1" dirty="0" smtClean="0">
                <a:solidFill>
                  <a:srgbClr val="000000"/>
                </a:solidFill>
                <a:latin typeface="Cambria"/>
              </a:rPr>
              <a:t>Data Mining) </a:t>
            </a:r>
            <a:r>
              <a:rPr lang="ru-RU" b="1" dirty="0" smtClean="0">
                <a:solidFill>
                  <a:srgbClr val="000000"/>
                </a:solidFill>
                <a:latin typeface="Cambria"/>
              </a:rPr>
              <a:t>—</a:t>
            </a:r>
            <a:r>
              <a:rPr lang="en-US" b="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процесс обнаружения в данных ранее неизвестных, нетривиальных, практически полезных и доступных для интерпретации знаний, необходимых для принятия решений.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buSzPct val="76000"/>
              <a:buFont typeface="Wingdings 3"/>
              <a:buChar char=""/>
            </a:pPr>
            <a:r>
              <a:rPr lang="ru-RU" sz="2000" b="1" dirty="0" smtClean="0">
                <a:solidFill>
                  <a:srgbClr val="000000"/>
                </a:solidFill>
                <a:latin typeface="Cambria"/>
              </a:rPr>
              <a:t>Ряд продуктов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предоставляет  возможности для использования методов анализа данных средствами визуального программирования.</a:t>
            </a: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/>
              </a:rPr>
              <a:t>Weka</a:t>
            </a: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/>
              </a:rPr>
              <a:t>RapidMiner</a:t>
            </a: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smtClean="0">
                <a:solidFill>
                  <a:srgbClr val="000000"/>
                </a:solidFill>
                <a:latin typeface="Cambria"/>
              </a:rPr>
              <a:t>TANAGRA</a:t>
            </a: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/>
              </a:rPr>
              <a:t>Deductor</a:t>
            </a: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smtClean="0">
                <a:solidFill>
                  <a:srgbClr val="000000"/>
                </a:solidFill>
                <a:latin typeface="Cambria"/>
              </a:rPr>
              <a:t>KNIME</a:t>
            </a:r>
            <a:endParaRPr lang="ru-RU" dirty="0" smtClean="0">
              <a:solidFill>
                <a:srgbClr val="000000"/>
              </a:solidFill>
              <a:latin typeface="Cambria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...</a:t>
            </a:r>
            <a:endParaRPr/>
          </a:p>
        </p:txBody>
      </p:sp>
      <p:pic>
        <p:nvPicPr>
          <p:cNvPr id="7" name="Picture 6" descr="tanag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643314"/>
            <a:ext cx="2643206" cy="1957284"/>
          </a:xfrm>
          <a:prstGeom prst="rect">
            <a:avLst/>
          </a:prstGeom>
        </p:spPr>
      </p:pic>
      <p:pic>
        <p:nvPicPr>
          <p:cNvPr id="8" name="Picture 7" descr="deductor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643314"/>
            <a:ext cx="3048008" cy="187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Анализ данных</a:t>
            </a:r>
            <a:endParaRPr/>
          </a:p>
        </p:txBody>
      </p:sp>
      <p:sp>
        <p:nvSpPr>
          <p:cNvPr id="34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714161E1-C1F1-4171-81E1-7161F1C141A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5</a:t>
            </a:fld>
            <a:endParaRPr/>
          </a:p>
        </p:txBody>
      </p:sp>
      <p:sp>
        <p:nvSpPr>
          <p:cNvPr id="35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sz="2000" b="1" dirty="0" smtClean="0">
                <a:solidFill>
                  <a:srgbClr val="000000"/>
                </a:solidFill>
                <a:latin typeface="Cambria"/>
              </a:rPr>
              <a:t>Анализ данных (</a:t>
            </a:r>
            <a:r>
              <a:rPr lang="en-US" sz="2000" b="1" dirty="0" smtClean="0">
                <a:solidFill>
                  <a:srgbClr val="000000"/>
                </a:solidFill>
                <a:latin typeface="Cambria"/>
              </a:rPr>
              <a:t>Data Mining) </a:t>
            </a:r>
            <a:r>
              <a:rPr lang="ru-RU" b="1" dirty="0" smtClean="0">
                <a:solidFill>
                  <a:srgbClr val="000000"/>
                </a:solidFill>
                <a:latin typeface="Cambria"/>
              </a:rPr>
              <a:t>—</a:t>
            </a:r>
            <a:r>
              <a:rPr lang="en-US" b="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процесс обнаружения в данных ранее неизвестных, нетривиальных, практически полезных и доступных для интерпретации знаний, необходимых для принятия решений.</a:t>
            </a:r>
            <a:endParaRPr/>
          </a:p>
          <a:p>
            <a:endParaRPr/>
          </a:p>
          <a:p>
            <a:endParaRPr/>
          </a:p>
          <a:p>
            <a:endParaRPr smtClean="0"/>
          </a:p>
          <a:p>
            <a:pPr>
              <a:buSzPct val="76000"/>
              <a:buFont typeface="Wingdings 3"/>
              <a:buChar char=""/>
            </a:pPr>
            <a:r>
              <a:rPr lang="ru-RU" sz="2000" b="1" dirty="0" smtClean="0">
                <a:solidFill>
                  <a:srgbClr val="000000"/>
                </a:solidFill>
                <a:latin typeface="Cambria"/>
              </a:rPr>
              <a:t>Ряд продуктов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предоставляет  возможности для использования методов анализа данных средствами визуального программирования.</a:t>
            </a: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/>
              </a:rPr>
              <a:t>Weka</a:t>
            </a: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/>
              </a:rPr>
              <a:t>RapidMiner</a:t>
            </a: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smtClean="0">
                <a:solidFill>
                  <a:srgbClr val="000000"/>
                </a:solidFill>
                <a:latin typeface="Cambria"/>
              </a:rPr>
              <a:t>TANAGRA</a:t>
            </a: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err="1" smtClean="0">
                <a:solidFill>
                  <a:srgbClr val="000000"/>
                </a:solidFill>
                <a:latin typeface="Cambria"/>
              </a:rPr>
              <a:t>Deductor</a:t>
            </a: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en-US" dirty="0" smtClean="0">
                <a:solidFill>
                  <a:srgbClr val="000000"/>
                </a:solidFill>
                <a:latin typeface="Cambria"/>
              </a:rPr>
              <a:t>KNIME</a:t>
            </a:r>
            <a:endParaRPr lang="ru-RU" dirty="0" smtClean="0">
              <a:solidFill>
                <a:srgbClr val="000000"/>
              </a:solidFill>
              <a:latin typeface="Cambria"/>
            </a:endParaRPr>
          </a:p>
          <a:p>
            <a:pPr lvl="1">
              <a:lnSpc>
                <a:spcPct val="150000"/>
              </a:lnSpc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...</a:t>
            </a:r>
            <a:endParaRPr/>
          </a:p>
        </p:txBody>
      </p:sp>
      <p:pic>
        <p:nvPicPr>
          <p:cNvPr id="7" name="Picture 6" descr="tanag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643314"/>
            <a:ext cx="2643206" cy="1957284"/>
          </a:xfrm>
          <a:prstGeom prst="rect">
            <a:avLst/>
          </a:prstGeom>
        </p:spPr>
      </p:pic>
      <p:pic>
        <p:nvPicPr>
          <p:cNvPr id="8" name="Picture 7" descr="deductor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643314"/>
            <a:ext cx="3048008" cy="1874525"/>
          </a:xfrm>
          <a:prstGeom prst="rect">
            <a:avLst/>
          </a:prstGeom>
        </p:spPr>
      </p:pic>
      <p:pic>
        <p:nvPicPr>
          <p:cNvPr id="9" name="Picture 8" descr="Weka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214818"/>
            <a:ext cx="2714644" cy="2035984"/>
          </a:xfrm>
          <a:prstGeom prst="rect">
            <a:avLst/>
          </a:prstGeom>
        </p:spPr>
      </p:pic>
      <p:pic>
        <p:nvPicPr>
          <p:cNvPr id="10" name="Picture 9" descr="rapidminer-165969-126456482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214818"/>
            <a:ext cx="265577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464653"/>
                </a:solidFill>
                <a:latin typeface="Bookman Old Style"/>
              </a:rPr>
              <a:t>KNIME</a:t>
            </a:r>
            <a:endParaRPr/>
          </a:p>
        </p:txBody>
      </p:sp>
      <p:sp>
        <p:nvSpPr>
          <p:cNvPr id="48" name="TextShape 2"/>
          <p:cNvSpPr txBox="1"/>
          <p:nvPr/>
        </p:nvSpPr>
        <p:spPr>
          <a:xfrm>
            <a:off x="7020436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71D1F181-C171-4111-8141-71C131B1F12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6</a:t>
            </a:fld>
            <a:endParaRPr/>
          </a:p>
        </p:txBody>
      </p:sp>
      <p:sp>
        <p:nvSpPr>
          <p:cNvPr id="49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="1" dirty="0">
                <a:solidFill>
                  <a:srgbClr val="000000"/>
                </a:solidFill>
                <a:latin typeface="Cambria"/>
              </a:rPr>
              <a:t>KNIME (Konstanz Information Miner) —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модульная платформа с открытыми  исходными кодами, предназначенная для анализа данных. Позволяет визуально конструировать потоковые сценарии обработки и анализа данных.</a:t>
            </a:r>
            <a:endParaRPr/>
          </a:p>
          <a:p>
            <a:endParaRPr/>
          </a:p>
        </p:txBody>
      </p:sp>
      <p:pic>
        <p:nvPicPr>
          <p:cNvPr id="6" name="Picture 5" descr="kn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428868"/>
            <a:ext cx="5786478" cy="407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464653"/>
                </a:solidFill>
                <a:latin typeface="Bookman Old Style"/>
              </a:rPr>
              <a:t>KNIME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7020436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71F1E191-6101-41D1-B141-D151C1F1015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7</a:t>
            </a:fld>
            <a:endParaRPr/>
          </a:p>
        </p:txBody>
      </p:sp>
      <p:sp>
        <p:nvSpPr>
          <p:cNvPr id="53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  <a:buFont typeface="Wingdings 3"/>
              <a:buChar char=""/>
            </a:pPr>
            <a:r>
              <a:rPr lang="ru-RU" b="1" dirty="0" smtClean="0">
                <a:latin typeface="Cambria" pitchFamily="18" charset="0"/>
              </a:rPr>
              <a:t>Достаточно широкие функциональные возможности</a:t>
            </a:r>
            <a:r>
              <a:rPr lang="ru-RU" dirty="0" smtClean="0">
                <a:latin typeface="Cambria" pitchFamily="18" charset="0"/>
              </a:rPr>
              <a:t>. </a:t>
            </a:r>
            <a:endParaRPr lang="en-US" dirty="0" smtClean="0">
              <a:latin typeface="Cambria" pitchFamily="18" charset="0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latin typeface="Cambria" pitchFamily="18" charset="0"/>
              </a:rPr>
              <a:t>Позволяет легко комбинировать инструменты.</a:t>
            </a: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latin typeface="Cambria" pitchFamily="18" charset="0"/>
              </a:rPr>
              <a:t>Обладает широким набором стандартных узлов.</a:t>
            </a: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latin typeface="Cambria" pitchFamily="18" charset="0"/>
              </a:rPr>
              <a:t>Имеется возможность интеграции с другими продуктами.</a:t>
            </a:r>
          </a:p>
          <a:p>
            <a:pPr>
              <a:buSzPct val="76000"/>
              <a:buFont typeface="Wingdings 3"/>
              <a:buChar char=""/>
            </a:pPr>
            <a:endParaRPr lang="ru-RU" b="1" dirty="0" smtClean="0">
              <a:solidFill>
                <a:srgbClr val="000000"/>
              </a:solidFill>
              <a:latin typeface="Cambria"/>
            </a:endParaRPr>
          </a:p>
          <a:p>
            <a:pPr>
              <a:buSzPct val="76000"/>
              <a:buFont typeface="Wingdings 3"/>
              <a:buChar char=""/>
            </a:pPr>
            <a:r>
              <a:rPr lang="ru-RU" b="1" dirty="0" smtClean="0">
                <a:solidFill>
                  <a:srgbClr val="000000"/>
                </a:solidFill>
                <a:latin typeface="Cambria"/>
              </a:rPr>
              <a:t>Простота </a:t>
            </a:r>
            <a:r>
              <a:rPr lang="ru-RU" b="1" dirty="0">
                <a:solidFill>
                  <a:srgbClr val="000000"/>
                </a:solidFill>
                <a:latin typeface="Cambria"/>
              </a:rPr>
              <a:t>расширения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. </a:t>
            </a:r>
            <a:endParaRPr lang="ru-RU" dirty="0" smtClean="0">
              <a:solidFill>
                <a:srgbClr val="000000"/>
              </a:solidFill>
              <a:latin typeface="Cambria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Основывается на </a:t>
            </a:r>
            <a:r>
              <a:rPr lang="en-US" dirty="0" err="1" smtClean="0">
                <a:solidFill>
                  <a:srgbClr val="000000"/>
                </a:solidFill>
                <a:latin typeface="Cambria"/>
              </a:rPr>
              <a:t>Eclispe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.</a:t>
            </a:r>
            <a:endParaRPr lang="en-US" dirty="0" smtClean="0"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endParaRPr lang="ru-RU" dirty="0" smtClean="0"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r>
              <a:rPr lang="en-US" b="1" dirty="0" smtClean="0">
                <a:solidFill>
                  <a:srgbClr val="000000"/>
                </a:solidFill>
                <a:latin typeface="Cambria"/>
              </a:rPr>
              <a:t>Java, </a:t>
            </a:r>
            <a:r>
              <a:rPr lang="ru-RU" b="1" dirty="0" smtClean="0">
                <a:solidFill>
                  <a:srgbClr val="000000"/>
                </a:solidFill>
                <a:latin typeface="Cambria"/>
              </a:rPr>
              <a:t>JInterval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. </a:t>
            </a: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Для создания расширений используется язык 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Java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.</a:t>
            </a: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Возможно использовать созданную при участии авторов библиотеку интервальных вычислений </a:t>
            </a:r>
            <a:r>
              <a:rPr lang="en-US" dirty="0" err="1" smtClean="0">
                <a:solidFill>
                  <a:srgbClr val="000000"/>
                </a:solidFill>
                <a:latin typeface="Cambria"/>
              </a:rPr>
              <a:t>Jinterval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.</a:t>
            </a:r>
            <a:endParaRPr lang="ru-RU" dirty="0" smtClean="0">
              <a:latin typeface="Cambria" pitchFamily="18" charset="0"/>
            </a:endParaRPr>
          </a:p>
          <a:p>
            <a:pPr>
              <a:buSzPct val="76000"/>
            </a:pPr>
            <a:endParaRPr>
              <a:latin typeface="Cambria" pitchFamily="18" charset="0"/>
            </a:endParaRPr>
          </a:p>
          <a:p>
            <a:pPr>
              <a:buSzPct val="76000"/>
              <a:buFont typeface="Wingdings 3"/>
              <a:buChar char=""/>
            </a:pPr>
            <a:r>
              <a:rPr lang="ru-RU" b="1" dirty="0" smtClean="0">
                <a:solidFill>
                  <a:srgbClr val="000000"/>
                </a:solidFill>
                <a:latin typeface="Cambria"/>
              </a:rPr>
              <a:t>Удобен для обучения</a:t>
            </a:r>
          </a:p>
          <a:p>
            <a:pPr lvl="1">
              <a:buSzPct val="76000"/>
              <a:buFont typeface="Wingdings 3"/>
              <a:buChar char="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Используется в некоторых учебных курсах АлтГУ.</a:t>
            </a:r>
          </a:p>
          <a:p>
            <a:pPr>
              <a:buSzPct val="76000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Узлы для построения интервальной регрессии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7000892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71F1E191-6101-41D1-B141-D151C1F1015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8</a:t>
            </a:fld>
            <a:endParaRPr/>
          </a:p>
        </p:txBody>
      </p:sp>
      <p:sp>
        <p:nvSpPr>
          <p:cNvPr id="53" name="TextShape 3"/>
          <p:cNvSpPr txBox="1"/>
          <p:nvPr/>
        </p:nvSpPr>
        <p:spPr>
          <a:xfrm>
            <a:off x="457200" y="857232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76000"/>
            </a:pPr>
            <a:endParaRPr lang="ru-RU" dirty="0" smtClean="0">
              <a:solidFill>
                <a:srgbClr val="000000"/>
              </a:solidFill>
              <a:latin typeface="Cambria"/>
            </a:endParaRPr>
          </a:p>
          <a:p>
            <a:pPr>
              <a:buSzPct val="76000"/>
            </a:pP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pPr>
              <a:buSzPct val="76000"/>
            </a:pP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pPr>
              <a:buSzPct val="76000"/>
            </a:pPr>
            <a:r>
              <a:rPr lang="en-US" dirty="0" smtClean="0">
                <a:solidFill>
                  <a:srgbClr val="000000"/>
                </a:solidFill>
                <a:latin typeface="Cambria"/>
              </a:rPr>
              <a:t>	       </a:t>
            </a:r>
            <a:r>
              <a:rPr lang="en-US" b="1" dirty="0" smtClean="0">
                <a:solidFill>
                  <a:srgbClr val="000000"/>
                </a:solidFill>
                <a:latin typeface="Cambria"/>
              </a:rPr>
              <a:t>IR Learner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—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строит регрес-</a:t>
            </a:r>
          </a:p>
          <a:p>
            <a:pPr>
              <a:buSzPct val="76000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	       сионную модель в условиях</a:t>
            </a:r>
          </a:p>
          <a:p>
            <a:pPr>
              <a:buSzPct val="76000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	       интервальной ограничен-</a:t>
            </a:r>
          </a:p>
          <a:p>
            <a:pPr>
              <a:buSzPct val="76000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                         ности ошибки.</a:t>
            </a:r>
          </a:p>
          <a:p>
            <a:pPr>
              <a:buSzPct val="76000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. </a:t>
            </a:r>
          </a:p>
          <a:p>
            <a:pPr>
              <a:buSzPct val="76000"/>
            </a:pPr>
            <a:r>
              <a:rPr lang="ru-RU" b="1" dirty="0" smtClean="0">
                <a:latin typeface="Cambria" pitchFamily="18" charset="0"/>
              </a:rPr>
              <a:t>	     </a:t>
            </a:r>
            <a:r>
              <a:rPr lang="en-US" b="1" dirty="0" smtClean="0">
                <a:latin typeface="Cambria" pitchFamily="18" charset="0"/>
              </a:rPr>
              <a:t>  IR Predictor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—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предсказы-</a:t>
            </a:r>
          </a:p>
          <a:p>
            <a:pPr>
              <a:buSzPct val="76000"/>
            </a:pPr>
            <a:r>
              <a:rPr lang="ru-RU" b="1" dirty="0" smtClean="0">
                <a:solidFill>
                  <a:srgbClr val="000000"/>
                </a:solidFill>
                <a:latin typeface="Cambria"/>
              </a:rPr>
              <a:t>	      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вает значения переменной</a:t>
            </a:r>
          </a:p>
          <a:p>
            <a:pPr>
              <a:buSzPct val="76000"/>
            </a:pPr>
            <a:r>
              <a:rPr lang="ru-RU" b="1" dirty="0" smtClean="0">
                <a:solidFill>
                  <a:srgbClr val="000000"/>
                </a:solidFill>
                <a:latin typeface="Cambria"/>
              </a:rPr>
              <a:t>                 	      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на основе регрессионной</a:t>
            </a:r>
          </a:p>
          <a:p>
            <a:pPr>
              <a:buSzPct val="76000"/>
            </a:pPr>
            <a:r>
              <a:rPr lang="ru-RU" b="1" dirty="0" smtClean="0">
                <a:solidFill>
                  <a:srgbClr val="000000"/>
                </a:solidFill>
                <a:latin typeface="Cambria"/>
              </a:rPr>
              <a:t>	      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модели.</a:t>
            </a:r>
          </a:p>
          <a:p>
            <a:pPr>
              <a:buSzPct val="76000"/>
            </a:pPr>
            <a:endParaRPr lang="ru-RU" dirty="0" smtClean="0">
              <a:solidFill>
                <a:srgbClr val="000000"/>
              </a:solidFill>
              <a:latin typeface="Cambria"/>
            </a:endParaRPr>
          </a:p>
          <a:p>
            <a:pPr>
              <a:buSzPct val="76000"/>
            </a:pPr>
            <a:endParaRPr lang="ru-RU" dirty="0">
              <a:solidFill>
                <a:srgbClr val="000000"/>
              </a:solidFill>
              <a:latin typeface="Cambria" pitchFamily="18" charset="0"/>
            </a:endParaRPr>
          </a:p>
          <a:p>
            <a:pPr>
              <a:buSzPct val="76000"/>
            </a:pP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	      </a:t>
            </a:r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IR Outlier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—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определяет ми-</a:t>
            </a:r>
          </a:p>
          <a:p>
            <a:pPr>
              <a:buSzPct val="76000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	      нимальное увеличение ин-</a:t>
            </a:r>
          </a:p>
          <a:p>
            <a:pPr>
              <a:buSzPct val="76000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	      тервала ошибки для устране-</a:t>
            </a:r>
          </a:p>
          <a:p>
            <a:pPr>
              <a:buSzPct val="76000"/>
            </a:pPr>
            <a:r>
              <a:rPr lang="ru-RU" dirty="0" smtClean="0">
                <a:solidFill>
                  <a:srgbClr val="000000"/>
                </a:solidFill>
                <a:latin typeface="Cambria"/>
              </a:rPr>
              <a:t>                        ния выбросов.</a:t>
            </a:r>
          </a:p>
        </p:txBody>
      </p:sp>
      <p:pic>
        <p:nvPicPr>
          <p:cNvPr id="54" name="Pictur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4786314" y="2071678"/>
            <a:ext cx="3599686" cy="3673543"/>
          </a:xfrm>
          <a:prstGeom prst="rect">
            <a:avLst/>
          </a:prstGeom>
        </p:spPr>
      </p:pic>
      <p:pic>
        <p:nvPicPr>
          <p:cNvPr id="6" name="Picture 5" descr="nod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3" y="1820833"/>
            <a:ext cx="1079365" cy="888889"/>
          </a:xfrm>
          <a:prstGeom prst="rect">
            <a:avLst/>
          </a:prstGeom>
        </p:spPr>
      </p:pic>
      <p:pic>
        <p:nvPicPr>
          <p:cNvPr id="7" name="Picture 6" descr="nod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241647"/>
            <a:ext cx="1066667" cy="825397"/>
          </a:xfrm>
          <a:prstGeom prst="rect">
            <a:avLst/>
          </a:prstGeom>
        </p:spPr>
      </p:pic>
      <p:pic>
        <p:nvPicPr>
          <p:cNvPr id="8" name="Picture 7" descr="nod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856131"/>
            <a:ext cx="1117460" cy="711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3042" y="5070445"/>
            <a:ext cx="7143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dirty="0" smtClean="0">
                <a:solidFill>
                  <a:srgbClr val="464653"/>
                </a:solidFill>
                <a:latin typeface="Bookman Old Style"/>
              </a:rPr>
              <a:t>Библиотека JInterval</a:t>
            </a:r>
            <a:endParaRPr/>
          </a:p>
        </p:txBody>
      </p:sp>
      <p:sp>
        <p:nvSpPr>
          <p:cNvPr id="56" name="TextShape 2"/>
          <p:cNvSpPr txBox="1"/>
          <p:nvPr/>
        </p:nvSpPr>
        <p:spPr>
          <a:xfrm>
            <a:off x="7020436" y="628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fld id="{D131B101-9151-41A1-A151-61E1E141C1B1}" type="slidenum">
              <a:rPr lang="ru-RU">
                <a:solidFill>
                  <a:srgbClr val="000000"/>
                </a:solidFill>
                <a:latin typeface="Gill Sans MT"/>
              </a:rPr>
              <a:pPr algn="r"/>
              <a:t>9</a:t>
            </a:fld>
            <a:endParaRPr/>
          </a:p>
        </p:txBody>
      </p:sp>
      <p:sp>
        <p:nvSpPr>
          <p:cNvPr id="57" name="TextShape 3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="1" dirty="0">
                <a:solidFill>
                  <a:srgbClr val="000000"/>
                </a:solidFill>
                <a:latin typeface="Cambria"/>
              </a:rPr>
              <a:t>JInterval   —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кроссплатформенная библиотека интевальных вычислений на языке Java.</a:t>
            </a:r>
            <a:endParaRPr/>
          </a:p>
          <a:p>
            <a:pPr>
              <a:buSzPct val="76000"/>
              <a:buFont typeface="Wingdings 3"/>
              <a:buChar char=""/>
            </a:pPr>
            <a:r>
              <a:rPr lang="ru-RU" dirty="0">
                <a:solidFill>
                  <a:srgbClr val="000000"/>
                </a:solidFill>
                <a:latin typeface="Cambria"/>
              </a:rPr>
              <a:t>Содержит две основные ветви:</a:t>
            </a:r>
            <a:endParaRPr/>
          </a:p>
          <a:p>
            <a:pPr lvl="1">
              <a:buSzPct val="76000"/>
              <a:buFont typeface="Wingdings 3"/>
              <a:buChar char=""/>
            </a:pPr>
            <a:r>
              <a:rPr lang="ru-RU" dirty="0">
                <a:solidFill>
                  <a:srgbClr val="464653"/>
                </a:solidFill>
                <a:latin typeface="Cambria"/>
              </a:rPr>
              <a:t>быстрые вычисления,</a:t>
            </a:r>
            <a:endParaRPr/>
          </a:p>
          <a:p>
            <a:pPr lvl="1">
              <a:buSzPct val="76000"/>
              <a:buFont typeface="Wingdings 3"/>
              <a:buChar char=""/>
            </a:pPr>
            <a:r>
              <a:rPr lang="ru-RU" dirty="0">
                <a:solidFill>
                  <a:srgbClr val="464653"/>
                </a:solidFill>
                <a:latin typeface="Cambria"/>
              </a:rPr>
              <a:t>вычисления с повышенной точностью.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58" name="TextShape 4"/>
          <p:cNvSpPr txBox="1"/>
          <p:nvPr/>
        </p:nvSpPr>
        <p:spPr>
          <a:xfrm>
            <a:off x="1044000" y="6385680"/>
            <a:ext cx="7560000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u="sng" dirty="0">
                <a:solidFill>
                  <a:srgbClr val="0000FF"/>
                </a:solidFill>
              </a:rPr>
              <a:t>http</a:t>
            </a:r>
            <a:r>
              <a:rPr lang="ru-RU" u="sng" dirty="0" smtClean="0">
                <a:solidFill>
                  <a:srgbClr val="0000FF"/>
                </a:solidFill>
              </a:rPr>
              <a:t>://</a:t>
            </a:r>
            <a:r>
              <a:rPr lang="en-US" u="sng" dirty="0" smtClean="0">
                <a:solidFill>
                  <a:srgbClr val="0000FF"/>
                </a:solidFill>
              </a:rPr>
              <a:t>jinterval.kenai.com</a:t>
            </a:r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0100" y="5357826"/>
            <a:ext cx="750099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Интервалы</a:t>
            </a: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0430" y="5429264"/>
            <a:ext cx="2000264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Классический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72132" y="5429264"/>
            <a:ext cx="1928826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Каухера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72396" y="5429264"/>
            <a:ext cx="776294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...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0100" y="4500570"/>
            <a:ext cx="750099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Арифметики</a:t>
            </a: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0430" y="4572008"/>
            <a:ext cx="2000264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Классическая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72132" y="4572008"/>
            <a:ext cx="1928826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Каухера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72396" y="4572008"/>
            <a:ext cx="776294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...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0100" y="3643314"/>
            <a:ext cx="750099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Функции</a:t>
            </a: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00430" y="3714752"/>
            <a:ext cx="928694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sin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00562" y="3714752"/>
            <a:ext cx="928694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cos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00694" y="3714752"/>
            <a:ext cx="928694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log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00826" y="3714752"/>
            <a:ext cx="1857388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...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0100" y="2786058"/>
            <a:ext cx="750099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Методы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00430" y="2857496"/>
            <a:ext cx="4000528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Субдифференциальный метод Ньютона решения ИСЛАУ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72396" y="2857496"/>
            <a:ext cx="776294" cy="6277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...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840</Words>
  <PresentationFormat>On-screen Show (4:3)</PresentationFormat>
  <Paragraphs>293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Office Theme</vt:lpstr>
      <vt:lpstr>Office Theme</vt:lpstr>
      <vt:lpstr>Equation</vt:lpstr>
      <vt:lpstr>Формула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Пример использования ILS Solver</vt:lpstr>
      <vt:lpstr>Пример использования ILS Solver</vt:lpstr>
      <vt:lpstr>Пример использования ILS Solver</vt:lpstr>
      <vt:lpstr>Пример использования ILS Solver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KTD</cp:lastModifiedBy>
  <cp:revision>42</cp:revision>
  <dcterms:modified xsi:type="dcterms:W3CDTF">2011-06-01T06:14:21Z</dcterms:modified>
</cp:coreProperties>
</file>