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4"/>
  </p:notesMasterIdLst>
  <p:sldIdLst>
    <p:sldId id="265" r:id="rId2"/>
    <p:sldId id="256" r:id="rId3"/>
    <p:sldId id="257" r:id="rId4"/>
    <p:sldId id="263" r:id="rId5"/>
    <p:sldId id="258" r:id="rId6"/>
    <p:sldId id="264" r:id="rId7"/>
    <p:sldId id="259" r:id="rId8"/>
    <p:sldId id="266" r:id="rId9"/>
    <p:sldId id="267" r:id="rId10"/>
    <p:sldId id="260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0" autoAdjust="0"/>
  </p:normalViewPr>
  <p:slideViewPr>
    <p:cSldViewPr>
      <p:cViewPr varScale="1">
        <p:scale>
          <a:sx n="71" d="100"/>
          <a:sy n="71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192F5-E0D7-48F4-9F24-C94A0B4006A2}" type="datetimeFigureOut">
              <a:rPr lang="ru-RU" smtClean="0"/>
              <a:pPr/>
              <a:t>07.07.2011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9FDA2-D38C-484E-9BB9-BD32D3AB6C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488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9FDA2-D38C-484E-9BB9-BD32D3AB6CA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614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27651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7652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7653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7654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7656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27657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CEADAE6-7D26-438E-B633-14EA0EC83560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43C4-599E-497A-A794-B60A263B80F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855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D1860-DC4A-410D-9908-3DBC3CF82DB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15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6B48E-93BB-4F5B-B8CD-6C6681AA9DD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940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D3C3-D78D-4489-9722-8F719542032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847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08873-B73F-4C94-BA6E-33A2196EF6D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79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27461-B3A9-42B6-8C82-F51764B6AC8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91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6F8DD-89B0-4A9C-9E53-6EB329DB254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74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C7B2D-930C-42D0-A420-4DFEE3EFFBB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94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4C4B9-48B6-4975-A142-C0D964B5C6E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707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CC3F4-B288-42EF-A41A-B5EAE27A1E0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48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662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662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662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663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663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266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dirty="0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dirty="0"/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19BE75D-A58E-4AB7-9177-CB9AD64026E4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06901"/>
            <a:ext cx="7739137" cy="1038324"/>
          </a:xfrm>
        </p:spPr>
        <p:txBody>
          <a:bodyPr/>
          <a:lstStyle/>
          <a:p>
            <a:r>
              <a:rPr lang="ru-RU" sz="2400" dirty="0" smtClean="0"/>
              <a:t>Крюкова  А.Л.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i="1" dirty="0" smtClean="0"/>
              <a:t>ВОЛОГОДСКИЙ ГОСУДАРСТВЕННЫЙ ПЕДАГОГИЧЕСКИЙ УНИВЕРСИТЕТ</a:t>
            </a:r>
            <a:endParaRPr lang="ru-RU" sz="16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772400" cy="2520280"/>
          </a:xfr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ФУНКЦИОНАЛЬНАЯ МОДЕЛЬ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L-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НЕПРЕРЫВНЫХ ИНТЕРВАЛЬНЫХ ОКРУГЛЕНИЙ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5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76672"/>
                <a:ext cx="8229600" cy="5760640"/>
              </a:xfrm>
              <a:solidFill>
                <a:schemeClr val="accent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000" i="1" u="sng" dirty="0">
                    <a:latin typeface="Times New Roman" pitchFamily="18" charset="0"/>
                    <a:cs typeface="Times New Roman" pitchFamily="18" charset="0"/>
                  </a:rPr>
                  <a:t>Теорема </a:t>
                </a:r>
                <a:r>
                  <a:rPr lang="ru-RU" sz="2000" i="1" u="sng" dirty="0" smtClean="0">
                    <a:latin typeface="Times New Roman" pitchFamily="18" charset="0"/>
                    <a:cs typeface="Times New Roman" pitchFamily="18" charset="0"/>
                  </a:rPr>
                  <a:t>4.1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l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непрерывн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е интервальное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кругление задается выб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м замкнутых п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дмн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жеств прям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й 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неограниченных снизу и,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соответственно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сверху, функции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𝛼</m:t>
                        </m:r>
                        <m:r>
                          <a:rPr lang="ru-RU" sz="2000">
                            <a:latin typeface="Cambria Math"/>
                          </a:rPr>
                          <m:t>:</m:t>
                        </m:r>
                        <m:r>
                          <a:rPr lang="ru-RU" sz="2000" i="1">
                            <a:latin typeface="Cambria Math"/>
                          </a:rPr>
                          <m:t>𝐴</m:t>
                        </m:r>
                        <m:r>
                          <a:rPr lang="ru-RU" sz="2000">
                            <a:latin typeface="Cambria Math"/>
                          </a:rPr>
                          <m:t>→(−∞,+∞</m:t>
                        </m:r>
                      </m:e>
                    </m:d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лунепрерывн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й сверху и функции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𝛽</m:t>
                        </m:r>
                        <m:r>
                          <a:rPr lang="ru-RU" sz="2000">
                            <a:latin typeface="Cambria Math"/>
                          </a:rPr>
                          <m:t>:</m:t>
                        </m:r>
                        <m:r>
                          <a:rPr lang="ru-RU" sz="2000" i="1">
                            <a:latin typeface="Cambria Math"/>
                          </a:rPr>
                          <m:t>𝐵</m:t>
                        </m:r>
                        <m:r>
                          <a:rPr lang="ru-RU" sz="2000">
                            <a:latin typeface="Cambria Math"/>
                          </a:rPr>
                          <m:t>→[−∞,+∞</m:t>
                        </m:r>
                      </m:e>
                    </m:d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лунепрерывн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й снизу, таких чт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вып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лнены усл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вия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i)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Функция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𝛼</m:t>
                    </m:r>
                    <m:r>
                      <a:rPr lang="ru-RU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функция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является не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граниченной сверху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(соответственно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снизу) на люб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м мн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жестве вида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>
                            <a:latin typeface="Cambria Math"/>
                          </a:rPr>
                          <m:t>∈</m:t>
                        </m:r>
                        <m:r>
                          <a:rPr lang="ru-RU" sz="2000" i="1">
                            <a:latin typeface="Cambria Math"/>
                          </a:rPr>
                          <m:t>𝐴</m:t>
                        </m:r>
                        <m:r>
                          <a:rPr lang="ru-RU" sz="2000">
                            <a:latin typeface="Cambria Math"/>
                          </a:rPr>
                          <m:t>: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>
                            <a:latin typeface="Cambria Math"/>
                          </a:rPr>
                          <m:t>&lt;</m:t>
                        </m:r>
                        <m:r>
                          <a:rPr lang="ru-RU" sz="2000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соответственно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𝑦</m:t>
                        </m:r>
                        <m:r>
                          <a:rPr lang="ru-RU" sz="2000" i="1">
                            <a:latin typeface="Cambria Math"/>
                          </a:rPr>
                          <m:t>∈</m:t>
                        </m:r>
                        <m:r>
                          <a:rPr lang="ru-RU" sz="2000" i="1">
                            <a:latin typeface="Cambria Math"/>
                          </a:rPr>
                          <m:t>𝐵</m:t>
                        </m:r>
                        <m:r>
                          <a:rPr lang="ru-RU" sz="2000" i="1">
                            <a:latin typeface="Cambria Math"/>
                          </a:rPr>
                          <m:t>:</m:t>
                        </m:r>
                        <m:r>
                          <a:rPr lang="ru-RU" sz="2000" i="1">
                            <a:latin typeface="Cambria Math"/>
                          </a:rPr>
                          <m:t>𝑦</m:t>
                        </m:r>
                        <m:r>
                          <a:rPr lang="ru-RU" sz="2000" i="1">
                            <a:latin typeface="Cambria Math"/>
                          </a:rPr>
                          <m:t>&gt;</m:t>
                        </m:r>
                        <m:r>
                          <a:rPr lang="ru-RU" sz="20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ii)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𝛼</m:t>
                    </m:r>
                    <m:r>
                      <a:rPr lang="ru-RU" sz="2000">
                        <a:latin typeface="Cambria Math"/>
                      </a:rPr>
                      <m:t>(</m:t>
                    </m:r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>
                        <a:latin typeface="Cambria Math"/>
                      </a:rPr>
                      <m:t>)≥</m:t>
                    </m:r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ru-RU" sz="2000" i="1"/>
                      <m:t>  </m:t>
                    </m:r>
                    <m:r>
                      <a:rPr lang="ru-RU" sz="2000" i="1">
                        <a:latin typeface="Cambria Math"/>
                      </a:rPr>
                      <m:t>𝛽</m:t>
                    </m:r>
                    <m:r>
                      <a:rPr lang="ru-RU" sz="2000">
                        <a:latin typeface="Cambria Math"/>
                      </a:rPr>
                      <m:t>(</m:t>
                    </m:r>
                    <m:r>
                      <a:rPr lang="ru-RU" sz="2000" i="1">
                        <a:latin typeface="Cambria Math"/>
                      </a:rPr>
                      <m:t>𝑦</m:t>
                    </m:r>
                    <m:r>
                      <a:rPr lang="ru-RU" sz="2000">
                        <a:latin typeface="Cambria Math"/>
                      </a:rPr>
                      <m:t>)≤</m:t>
                    </m:r>
                    <m:r>
                      <a:rPr lang="ru-RU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iii)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𝛼</m:t>
                    </m:r>
                    <m:r>
                      <a:rPr lang="ru-RU" sz="2000">
                        <a:latin typeface="Cambria Math"/>
                      </a:rPr>
                      <m:t>(</m:t>
                    </m:r>
                    <m:r>
                      <a:rPr lang="ru-RU" sz="2000" i="1">
                        <a:latin typeface="Cambria Math"/>
                      </a:rPr>
                      <m:t>𝛽</m:t>
                    </m:r>
                    <m:r>
                      <a:rPr lang="ru-RU" sz="2000">
                        <a:latin typeface="Cambria Math"/>
                      </a:rPr>
                      <m:t>(</m:t>
                    </m:r>
                    <m:r>
                      <a:rPr lang="ru-RU" sz="2000" i="1">
                        <a:latin typeface="Cambria Math"/>
                      </a:rPr>
                      <m:t>𝑦</m:t>
                    </m:r>
                    <m:r>
                      <a:rPr lang="ru-RU" sz="2000">
                        <a:latin typeface="Cambria Math"/>
                      </a:rPr>
                      <m:t>))≥</m:t>
                    </m:r>
                    <m:r>
                      <a:rPr lang="ru-RU" sz="2000" i="1">
                        <a:latin typeface="Cambria Math"/>
                      </a:rPr>
                      <m:t>𝑦</m:t>
                    </m:r>
                    <m:r>
                      <a:rPr lang="ru-RU" sz="2000">
                        <a:latin typeface="Cambria Math"/>
                      </a:rPr>
                      <m:t>;</m:t>
                    </m:r>
                    <m:r>
                      <a:rPr lang="ru-RU" sz="2000" i="1">
                        <a:latin typeface="Cambria Math"/>
                      </a:rPr>
                      <m:t>𝛽</m:t>
                    </m:r>
                    <m:r>
                      <a:rPr lang="ru-RU" sz="2000">
                        <a:latin typeface="Cambria Math"/>
                      </a:rPr>
                      <m:t>(</m:t>
                    </m:r>
                    <m:r>
                      <a:rPr lang="ru-RU" sz="2000" i="1">
                        <a:latin typeface="Cambria Math"/>
                      </a:rPr>
                      <m:t>𝛼</m:t>
                    </m:r>
                    <m:r>
                      <a:rPr lang="ru-RU" sz="2000">
                        <a:latin typeface="Cambria Math"/>
                      </a:rPr>
                      <m:t>(</m:t>
                    </m:r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>
                        <a:latin typeface="Cambria Math"/>
                      </a:rPr>
                      <m:t>))≤</m:t>
                    </m:r>
                    <m:r>
                      <a:rPr lang="ru-RU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Мн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жеств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неп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движных 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чек этог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 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кругления с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ит из всех 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чек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latin typeface="Cambria Math"/>
                          </a:rPr>
                          <m:t>𝑦</m:t>
                        </m:r>
                        <m:r>
                          <a:rPr lang="ru-RU" sz="2000">
                            <a:latin typeface="Cambria Math"/>
                          </a:rPr>
                          <m:t>)∈(</m:t>
                        </m:r>
                        <m:r>
                          <a:rPr lang="ru-RU" sz="2000" i="1">
                            <a:latin typeface="Cambria Math"/>
                          </a:rPr>
                          <m:t>𝐴</m:t>
                        </m:r>
                        <m:r>
                          <a:rPr lang="ru-RU" sz="2000">
                            <a:latin typeface="Cambria Math"/>
                          </a:rPr>
                          <m:t>×</m:t>
                        </m:r>
                        <m:r>
                          <a:rPr lang="ru-RU" sz="2000" i="1">
                            <a:latin typeface="Cambria Math"/>
                          </a:rPr>
                          <m:t>𝐵</m:t>
                        </m:r>
                        <m:r>
                          <a:rPr lang="ru-RU" sz="2000">
                            <a:latin typeface="Cambria Math"/>
                          </a:rPr>
                          <m:t>)∩</m:t>
                        </m:r>
                        <m:r>
                          <a:rPr lang="ru-RU" sz="2000" i="1">
                            <a:latin typeface="Cambria Math"/>
                          </a:rPr>
                          <m:t>𝛱</m:t>
                        </m:r>
                      </m:e>
                    </m:d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для к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рых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𝑦</m:t>
                        </m:r>
                        <m:r>
                          <a:rPr lang="ru-RU" sz="2000">
                            <a:latin typeface="Cambria Math"/>
                          </a:rPr>
                          <m:t>≤</m:t>
                        </m:r>
                        <m:r>
                          <a:rPr lang="ru-RU" sz="2000" i="1">
                            <a:latin typeface="Cambria Math"/>
                          </a:rPr>
                          <m:t>𝛼</m:t>
                        </m:r>
                        <m:r>
                          <a:rPr lang="ru-RU" sz="2000">
                            <a:latin typeface="Cambria Math"/>
                          </a:rPr>
                          <m:t>(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>
                            <a:latin typeface="Cambria Math"/>
                          </a:rPr>
                          <m:t>),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>
                            <a:latin typeface="Cambria Math"/>
                          </a:rPr>
                          <m:t>≥</m:t>
                        </m:r>
                        <m:r>
                          <a:rPr lang="ru-RU" sz="2000" i="1">
                            <a:latin typeface="Cambria Math"/>
                          </a:rPr>
                          <m:t>𝛽</m:t>
                        </m:r>
                        <m:r>
                          <a:rPr lang="ru-RU" sz="2000">
                            <a:latin typeface="Cambria Math"/>
                          </a:rPr>
                          <m:t>(</m:t>
                        </m:r>
                        <m:r>
                          <a:rPr lang="ru-RU" sz="2000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76672"/>
                <a:ext cx="8229600" cy="5760640"/>
              </a:xfrm>
              <a:blipFill rotWithShape="1">
                <a:blip r:embed="rId2" cstate="print"/>
                <a:stretch>
                  <a:fillRect l="-740" r="-666" b="-13411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B48E-93BB-4F5B-B8CD-6C6681AA9DD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76672"/>
                <a:ext cx="8229600" cy="1008112"/>
              </a:xfrm>
              <a:solidFill>
                <a:schemeClr val="accent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000" i="1" u="sng" dirty="0" smtClean="0">
                    <a:latin typeface="Times New Roman" pitchFamily="18" charset="0"/>
                    <a:cs typeface="Times New Roman" pitchFamily="18" charset="0"/>
                  </a:rPr>
                  <a:t>Определение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: Наб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р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𝜒</m:t>
                        </m:r>
                        <m:r>
                          <a:rPr lang="ru-RU" sz="2000">
                            <a:latin typeface="Cambria Math"/>
                          </a:rPr>
                          <m:t>=(</m:t>
                        </m:r>
                        <m:r>
                          <a:rPr lang="ru-RU" sz="2000" i="1">
                            <a:latin typeface="Cambria Math"/>
                          </a:rPr>
                          <m:t>𝐴</m:t>
                        </m:r>
                        <m:r>
                          <a:rPr lang="ru-RU" sz="2000"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latin typeface="Cambria Math"/>
                          </a:rPr>
                          <m:t>𝐵</m:t>
                        </m:r>
                        <m:r>
                          <a:rPr lang="ru-RU" sz="2000"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latin typeface="Cambria Math"/>
                          </a:rPr>
                          <m:t>𝛼</m:t>
                        </m:r>
                        <m:r>
                          <a:rPr lang="ru-RU" sz="2000"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latin typeface="Cambria Math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тветствующий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круглению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𝜑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называется ег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функци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нальн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й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м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делью.</a:t>
                </a:r>
                <a:endParaRPr lang="ru-RU" sz="20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76672"/>
                <a:ext cx="8229600" cy="1008112"/>
              </a:xfrm>
              <a:blipFill rotWithShape="1">
                <a:blip r:embed="rId2" cstate="print"/>
                <a:stretch>
                  <a:fillRect l="-740" t="-38690" r="-666" b="-24405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B48E-93BB-4F5B-B8CD-6C6681AA9DDA}" type="slidenum">
              <a:rPr lang="ru-RU" smtClean="0"/>
              <a:pPr/>
              <a:t>11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2"/>
              <p:cNvSpPr txBox="1">
                <a:spLocks/>
              </p:cNvSpPr>
              <p:nvPr/>
            </p:nvSpPr>
            <p:spPr bwMode="auto">
              <a:xfrm>
                <a:off x="395536" y="1988840"/>
                <a:ext cx="8229600" cy="1584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000" i="1" u="sng" dirty="0" smtClean="0">
                    <a:latin typeface="Times New Roman" pitchFamily="18" charset="0"/>
                    <a:cs typeface="Times New Roman" pitchFamily="18" charset="0"/>
                  </a:rPr>
                  <a:t>Определение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кругление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𝜑</m:t>
                    </m:r>
                    <m:r>
                      <a:rPr lang="ru-RU" sz="20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называется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идемпотентно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аддитивным,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если для любых двух элемент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x,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из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  <m:r>
                          <a:rPr lang="ru-RU" sz="2000">
                            <a:latin typeface="Cambria Math"/>
                          </a:rPr>
                          <m:t>(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>
                            <a:latin typeface="Cambria Math"/>
                          </a:rPr>
                          <m:t>∨</m:t>
                        </m:r>
                        <m:r>
                          <a:rPr lang="ru-RU" sz="2000" i="1">
                            <a:latin typeface="Cambria Math"/>
                          </a:rPr>
                          <m:t>𝑦</m:t>
                        </m:r>
                        <m:r>
                          <a:rPr lang="ru-RU" sz="2000">
                            <a:latin typeface="Cambria Math"/>
                          </a:rPr>
                          <m:t>)=</m:t>
                        </m:r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  <m:r>
                          <a:rPr lang="ru-RU" sz="2000">
                            <a:latin typeface="Cambria Math"/>
                          </a:rPr>
                          <m:t>(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>
                            <a:latin typeface="Cambria Math"/>
                          </a:rPr>
                          <m:t>)∨</m:t>
                        </m:r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  <m:r>
                          <a:rPr lang="ru-RU" sz="2000">
                            <a:latin typeface="Cambria Math"/>
                          </a:rPr>
                          <m:t>(</m:t>
                        </m:r>
                        <m:r>
                          <a:rPr lang="ru-RU" sz="2000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dirty="0"/>
              </a:p>
            </p:txBody>
          </p:sp>
        </mc:Choice>
        <mc:Fallback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988840"/>
                <a:ext cx="8229600" cy="158417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40" b="-40840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Объект 2"/>
              <p:cNvSpPr txBox="1">
                <a:spLocks/>
              </p:cNvSpPr>
              <p:nvPr/>
            </p:nvSpPr>
            <p:spPr bwMode="auto">
              <a:xfrm>
                <a:off x="395536" y="4077072"/>
                <a:ext cx="8229600" cy="187220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000" i="1" u="sng" dirty="0" smtClean="0">
                    <a:latin typeface="Times New Roman" pitchFamily="18" charset="0"/>
                    <a:cs typeface="Times New Roman" pitchFamily="18" charset="0"/>
                  </a:rPr>
                  <a:t>Предложение 4.2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: Пусть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𝜑</m:t>
                    </m:r>
                    <m:r>
                      <a:rPr lang="ru-RU" sz="2000" i="1">
                        <a:latin typeface="Cambria Math"/>
                      </a:rPr>
                      <m:t> </m:t>
                    </m:r>
                    <m:r>
                      <a:rPr lang="ru-RU" sz="2000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l-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непрерывное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интервальн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е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кругление 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𝐴</m:t>
                        </m:r>
                        <m:r>
                          <a:rPr lang="ru-RU" sz="2000"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latin typeface="Cambria Math"/>
                          </a:rPr>
                          <m:t>𝐵</m:t>
                        </m:r>
                        <m:r>
                          <a:rPr lang="ru-RU" sz="2000"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latin typeface="Cambria Math"/>
                          </a:rPr>
                          <m:t>𝛼</m:t>
                        </m:r>
                        <m:r>
                          <a:rPr lang="ru-RU" sz="2000"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latin typeface="Cambria Math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ег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функци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нальная м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дель. Для 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г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o,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чт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бы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𝜑</m:t>
                    </m:r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был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идемпотентно аддитивным, не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бх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дим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и д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стат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чн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o,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чт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бы функции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𝛼</m:t>
                    </m:r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 и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𝛽</m:t>
                    </m:r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были невозрастающими.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077072"/>
                <a:ext cx="8229600" cy="187220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40" r="-666" b="-5178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398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  <a:solidFill>
            <a:schemeClr val="accent5"/>
          </a:solidFill>
          <a:ln>
            <a:solidFill>
              <a:schemeClr val="accent3">
                <a:lumMod val="6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СПАСИБО ЗА ВНИМАНИЕ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B48E-93BB-4F5B-B8CD-6C6681AA9DD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74" y="332656"/>
            <a:ext cx="8229600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Округления в частично упорядоченных топологических пространствах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Объект 2"/>
              <p:cNvSpPr txBox="1">
                <a:spLocks/>
              </p:cNvSpPr>
              <p:nvPr/>
            </p:nvSpPr>
            <p:spPr bwMode="auto">
              <a:xfrm>
                <a:off x="591037" y="1484784"/>
                <a:ext cx="8229600" cy="4464496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accent3">
                    <a:lumMod val="8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Для люб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г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уп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ряд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ченн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г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пр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странства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  <m:r>
                          <a:rPr lang="ru-RU" sz="2000"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с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купн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сть всех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бражений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𝜑</m:t>
                    </m:r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прoстранства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X в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себя, для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кoтoрых выполнены следующие два условия:</a:t>
                </a:r>
              </a:p>
              <a:p>
                <a:pPr marL="457200" indent="-457200" algn="just">
                  <a:lnSpc>
                    <a:spcPct val="150000"/>
                  </a:lnSpc>
                  <a:buClrTx/>
                  <a:buFont typeface="+mj-lt"/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≤</m:t>
                        </m:r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  <m:r>
                          <a:rPr lang="ru-RU" sz="2000" i="1">
                            <a:latin typeface="Cambria Math"/>
                          </a:rPr>
                          <m:t>(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000" b="0" i="1" smtClean="0">
                        <a:latin typeface="Cambria Math"/>
                      </a:rPr>
                      <m:t>;</m:t>
                    </m:r>
                  </m:oMath>
                </a14:m>
                <a:endParaRPr lang="ru-RU" sz="2000" b="0" i="1" dirty="0" smtClean="0">
                  <a:latin typeface="Times New Roman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Clr>
                    <a:schemeClr val="tx1"/>
                  </a:buClr>
                  <a:buFont typeface="+mj-lt"/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  <m:r>
                          <a:rPr lang="ru-RU" sz="20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latin typeface="Cambria Math"/>
                          </a:rPr>
                          <m:t>)≤</m:t>
                        </m:r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  <m:r>
                          <a:rPr lang="ru-RU" sz="20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b="0" i="1" dirty="0" smtClean="0">
                    <a:latin typeface="Times New Roman" pitchFamily="18" charset="0"/>
                  </a:rPr>
                  <a:t>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ru-RU" sz="2000" i="1" dirty="0" smtClean="0">
                  <a:latin typeface="Times New Roman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chemeClr val="tx1"/>
                  </a:buClr>
                  <a:buNone/>
                </a:pPr>
                <a:r>
                  <a:rPr lang="ru-RU" sz="2000" i="1" dirty="0" smtClean="0">
                    <a:latin typeface="Times New Roman" pitchFamily="18" charset="0"/>
                  </a:rPr>
                  <a:t>б</a:t>
                </a:r>
                <a:r>
                  <a:rPr lang="ru-RU" sz="2000" b="0" i="1" dirty="0" smtClean="0">
                    <a:latin typeface="Times New Roman" pitchFamily="18" charset="0"/>
                  </a:rPr>
                  <a:t>удем далее обозначать </a:t>
                </a:r>
                <a:r>
                  <a:rPr lang="en-US" sz="2000" b="0" i="1" dirty="0" smtClean="0">
                    <a:latin typeface="Times New Roman" pitchFamily="18" charset="0"/>
                  </a:rPr>
                  <a:t>UV(X)</a:t>
                </a:r>
                <a:r>
                  <a:rPr lang="ru-RU" sz="2000" b="0" i="1" dirty="0" smtClean="0">
                    <a:latin typeface="Times New Roman" pitchFamily="18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Clr>
                    <a:schemeClr val="tx1"/>
                  </a:buClr>
                  <a:buNone/>
                </a:pPr>
                <a:r>
                  <a:rPr lang="ru-RU" sz="2000" i="1" dirty="0" smtClean="0">
                    <a:latin typeface="Times New Roman" pitchFamily="18" charset="0"/>
                  </a:rPr>
                  <a:t>Отображение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𝜑</m:t>
                    </m:r>
                  </m:oMath>
                </a14:m>
                <a:r>
                  <a:rPr lang="ru-RU" sz="2000" b="0" i="1" dirty="0" smtClean="0">
                    <a:latin typeface="Times New Roman" pitchFamily="18" charset="0"/>
                  </a:rPr>
                  <a:t> из </a:t>
                </a:r>
                <a:r>
                  <a:rPr lang="en-US" sz="2000" i="1" dirty="0">
                    <a:latin typeface="Times New Roman" pitchFamily="18" charset="0"/>
                  </a:rPr>
                  <a:t>UV(X</a:t>
                </a:r>
                <a:r>
                  <a:rPr lang="en-US" sz="2000" i="1" dirty="0" smtClean="0">
                    <a:latin typeface="Times New Roman" pitchFamily="18" charset="0"/>
                  </a:rPr>
                  <a:t>)</a:t>
                </a:r>
                <a:r>
                  <a:rPr lang="ru-RU" sz="2000" i="1" dirty="0" smtClean="0">
                    <a:latin typeface="Times New Roman" pitchFamily="18" charset="0"/>
                  </a:rPr>
                  <a:t> называется округлением (замыканием), если дополнительно выполнено условие идемпотентности, то есть</a:t>
                </a:r>
                <a:endParaRPr lang="ru-RU" sz="2000" b="0" i="1" dirty="0" smtClean="0">
                  <a:latin typeface="Times New Roman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ClrTx/>
                  <a:buFont typeface="+mj-lt"/>
                  <a:buAutoNum type="arabicParenR" startAt="3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  <m:r>
                          <a:rPr lang="ru-RU" sz="2000" i="1">
                            <a:latin typeface="Cambria Math"/>
                          </a:rPr>
                          <m:t>(</m:t>
                        </m:r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  <m:r>
                          <a:rPr lang="ru-RU" sz="2000" i="1">
                            <a:latin typeface="Cambria Math"/>
                          </a:rPr>
                          <m:t>(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))=</m:t>
                        </m:r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  <m:r>
                          <a:rPr lang="ru-RU" sz="2000" i="1">
                            <a:latin typeface="Cambria Math"/>
                          </a:rPr>
                          <m:t>(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b="0" i="1" dirty="0" smtClean="0">
                    <a:latin typeface="Times New Roman" pitchFamily="18" charset="0"/>
                  </a:rPr>
                  <a:t>.</a:t>
                </a:r>
              </a:p>
              <a:p>
                <a:pPr marL="457200" indent="-457200" algn="just">
                  <a:buClrTx/>
                  <a:buFont typeface="+mj-lt"/>
                  <a:buAutoNum type="arabicParenR" startAt="3"/>
                </a:pP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037" y="1484784"/>
                <a:ext cx="8229600" cy="44644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40" r="-666" b="-17030"/>
                </a:stretch>
              </a:blipFill>
              <a:ln w="9525">
                <a:solidFill>
                  <a:schemeClr val="accent3">
                    <a:lumMod val="8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B48E-93BB-4F5B-B8CD-6C6681AA9DD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24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32" y="404664"/>
            <a:ext cx="8291264" cy="1138138"/>
          </a:xfrm>
          <a:noFill/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1.Округления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и их неподвижные точки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71063" y="1340768"/>
                <a:ext cx="8277399" cy="1008112"/>
              </a:xfrm>
              <a:solidFill>
                <a:schemeClr val="accent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i="1" u="sng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Определение</a:t>
                </a:r>
                <a:r>
                  <a:rPr lang="ru-RU" sz="20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Упорядоченное </a:t>
                </a:r>
                <a:r>
                  <a:rPr lang="ru-RU" sz="20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пространство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ru-RU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ru-RU" sz="2000" i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 </m:t>
                        </m:r>
                        <m:r>
                          <a:rPr lang="ru-RU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≤</m:t>
                        </m:r>
                      </m:e>
                    </m:d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20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назовём 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20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-полным, если любое ограниченное снизу подмножество имеет точную нижнюю грань.</a:t>
                </a:r>
                <a:endParaRPr 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ru-RU" sz="200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063" y="1340768"/>
                <a:ext cx="8277399" cy="1008112"/>
              </a:xfrm>
              <a:blipFill rotWithShape="1">
                <a:blip r:embed="rId2" cstate="print"/>
                <a:stretch>
                  <a:fillRect l="-662" t="-2395" r="-735" b="-10180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Объект 2"/>
              <p:cNvSpPr txBox="1">
                <a:spLocks/>
              </p:cNvSpPr>
              <p:nvPr/>
            </p:nvSpPr>
            <p:spPr bwMode="auto">
              <a:xfrm>
                <a:off x="467543" y="2636912"/>
                <a:ext cx="8280919" cy="3528392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ru-RU" sz="2000" i="1" u="sng" dirty="0" smtClean="0">
                    <a:latin typeface="Times New Roman" pitchFamily="18" charset="0"/>
                    <a:cs typeface="Times New Roman" pitchFamily="18" charset="0"/>
                  </a:rPr>
                  <a:t>Теорема 1.1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: Пусть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ru-RU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ru-RU" sz="2000" i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 </m:t>
                        </m:r>
                        <m:r>
                          <a:rPr lang="ru-RU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≤</m:t>
                        </m:r>
                      </m:e>
                    </m:d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-полное пространство.</a:t>
                </a:r>
              </a:p>
              <a:p>
                <a:pPr marL="0" indent="0" algn="just">
                  <a:buNone/>
                </a:pP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Если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 </m:t>
                    </m:r>
                    <m:r>
                      <a:rPr lang="ru-RU" sz="2000" i="1">
                        <a:latin typeface="Cambria Math"/>
                      </a:rPr>
                      <m:t>𝜑</m:t>
                    </m:r>
                    <m:r>
                      <m:rPr>
                        <m:nor/>
                      </m:rPr>
                      <a:rPr lang="ru-RU" sz="2000" i="1">
                        <a:latin typeface="Times New Roman" pitchFamily="18" charset="0"/>
                        <a:cs typeface="Times New Roman" pitchFamily="18" charset="0"/>
                      </a:rPr>
                      <m:t> </m:t>
                    </m:r>
                    <m:r>
                      <a:rPr lang="ru-RU" sz="2000">
                        <a:latin typeface="Cambria Math"/>
                      </a:rPr>
                      <m:t>−</m:t>
                    </m:r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округление на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ru-RU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ru-RU" sz="2000" i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 </m:t>
                        </m:r>
                        <m:r>
                          <a:rPr lang="ru-RU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≤</m:t>
                        </m:r>
                      </m:e>
                    </m:d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, то множество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обладает следующими свойствами: </a:t>
                </a:r>
              </a:p>
              <a:p>
                <a:pPr marL="457200" indent="-457200" algn="just">
                  <a:buClr>
                    <a:schemeClr val="tx1"/>
                  </a:buClr>
                  <a:buFont typeface="+mj-lt"/>
                  <a:buAutoNum type="alphaLcParenR"/>
                </a:pP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инфимум любого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ограниченного снизу семейства элементов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из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принадлежит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/>
                          </a:rPr>
                          <m:t> </m:t>
                        </m:r>
                        <m:r>
                          <a:rPr lang="ru-RU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</m:sub>
                    </m:sSub>
                    <m:r>
                      <a:rPr lang="ru-RU" sz="2000" b="0" i="1" smtClean="0">
                        <a:latin typeface="Cambria Math"/>
                      </a:rPr>
                      <m:t>;</m:t>
                    </m:r>
                  </m:oMath>
                </a14:m>
                <a:endParaRPr lang="ru-RU" sz="2000" b="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just">
                  <a:buClr>
                    <a:schemeClr val="tx1"/>
                  </a:buClr>
                  <a:buFont typeface="+mj-lt"/>
                  <a:buAutoNum type="alphaLcParenR"/>
                </a:pP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для любого элемента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найдется элемент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y из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такой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что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>
                        <a:latin typeface="Cambria Math"/>
                      </a:rPr>
                      <m:t>≤</m:t>
                    </m:r>
                    <m:r>
                      <a:rPr lang="ru-RU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ru-RU" sz="2000" b="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just">
                  <a:buClr>
                    <a:schemeClr val="tx1"/>
                  </a:buClr>
                  <a:buNone/>
                </a:pP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ii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) Любое множество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𝐸</m:t>
                    </m:r>
                    <m:r>
                      <a:rPr lang="ru-RU" sz="2000">
                        <a:latin typeface="Cambria Math"/>
                      </a:rPr>
                      <m:t>⊂</m:t>
                    </m:r>
                    <m:r>
                      <a:rPr lang="ru-RU" sz="2000" i="1">
                        <a:latin typeface="Cambria Math"/>
                      </a:rPr>
                      <m:t>𝑋</m:t>
                    </m:r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, обладающее свойствами (a), (b), является множеством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неподвижных точек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некоторого округления, причем последнее определяется единственным образом.</a:t>
                </a:r>
              </a:p>
              <a:p>
                <a:pPr marL="457200" indent="-457200" algn="just">
                  <a:buAutoNum type="alphaLcParenBoth"/>
                </a:pPr>
                <a:endParaRPr lang="ru-RU" sz="2000" i="1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3" y="2636912"/>
                <a:ext cx="8280919" cy="352839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35" t="-690" r="-662"/>
                </a:stretch>
              </a:blipFill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B48E-93BB-4F5B-B8CD-6C6681AA9DD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01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77001" y="476672"/>
            <a:ext cx="8277399" cy="2304256"/>
          </a:xfrm>
          <a:solidFill>
            <a:schemeClr val="accent5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just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округлений выделяется в классе всех монотонных увеличивающих отображений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алгебраическим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условием идемпотентности (то есть, это множество идемпотентов полугруппы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UV(X)).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ряде случаев, округления характеризуются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геометрически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частности, так происходит, когда порядок 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X согласован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 линейными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операциями.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Объект 2"/>
              <p:cNvSpPr txBox="1">
                <a:spLocks/>
              </p:cNvSpPr>
              <p:nvPr/>
            </p:nvSpPr>
            <p:spPr bwMode="auto">
              <a:xfrm>
                <a:off x="539552" y="5085184"/>
                <a:ext cx="8280919" cy="864096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ru-RU" sz="2000" i="1" u="sng" dirty="0" smtClean="0">
                    <a:latin typeface="Times New Roman" pitchFamily="18" charset="0"/>
                    <a:cs typeface="Times New Roman" pitchFamily="18" charset="0"/>
                  </a:rPr>
                  <a:t>Теорема 1.2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: Если порядок в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X задается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выпуклым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конусом,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то всякое округление в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  <m:r>
                          <a:rPr lang="ru-RU" sz="20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>
                                <a:latin typeface="Cambria Math"/>
                              </a:rPr>
                              <m:t>≤</m:t>
                            </m:r>
                          </m:e>
                          <m:sub>
                            <m:r>
                              <a:rPr lang="ru-RU" sz="2000">
                                <a:latin typeface="Cambria Math"/>
                              </a:rPr>
                              <m:t>𝒦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является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крайней точкой в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UV(X).</a:t>
                </a:r>
                <a:endParaRPr lang="ru-RU" sz="2000" i="1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085184"/>
                <a:ext cx="8280919" cy="864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35" t="-2778" r="-662"/>
                </a:stretch>
              </a:blipFill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B48E-93BB-4F5B-B8CD-6C6681AA9DDA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-2916238" y="3429000"/>
          <a:ext cx="177800" cy="165100"/>
        </p:xfrm>
        <a:graphic>
          <a:graphicData uri="http://schemas.openxmlformats.org/presentationml/2006/ole">
            <p:oleObj spid="_x0000_s1042" name="Equation" r:id="rId4" imgW="177492" imgH="164814" progId="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Объект 2"/>
              <p:cNvSpPr txBox="1">
                <a:spLocks/>
              </p:cNvSpPr>
              <p:nvPr/>
            </p:nvSpPr>
            <p:spPr bwMode="auto">
              <a:xfrm>
                <a:off x="477001" y="3140968"/>
                <a:ext cx="8277399" cy="1584176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Пусть X 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/>
                      </a:rPr>
                      <m:t>−</m:t>
                    </m:r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выпуклое подмножество линейного вещественного пространства </a:t>
                </a:r>
                <a14:m>
                  <m:oMath xmlns:m="http://schemas.openxmlformats.org/officeDocument/2006/math">
                    <m:r>
                      <a:rPr lang="ru-RU" sz="2000" smtClean="0">
                        <a:latin typeface="Cambria Math"/>
                      </a:rPr>
                      <m:t>𝒳</m:t>
                    </m:r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а упорядочение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задается выпуклым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конусом 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/>
                      </a:rPr>
                      <m:t>𝒦</m:t>
                    </m:r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. В этих условиях,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UV(X)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обладает выпуклой структурой, то есть,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является выпуклым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подмножеством линейного пространства всех отображений из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 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/>
                      </a:rPr>
                      <m:t>𝒳</m:t>
                    </m:r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001" y="3140968"/>
                <a:ext cx="8277399" cy="158417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662" t="-1527" r="-735" b="-8397"/>
                </a:stretch>
              </a:blipFill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400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2. Полунепрерывность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73639" y="1340768"/>
                <a:ext cx="8229600" cy="1828799"/>
              </a:xfrm>
              <a:solidFill>
                <a:schemeClr val="accent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X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полное пространство с топологией, согласованной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 порядком следующими двумя условиями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457200" indent="-457200" algn="just">
                  <a:buClrTx/>
                  <a:buFont typeface="+mj-lt"/>
                  <a:buAutoNum type="arabicPeriod"/>
                </a:pP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Любой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отрезок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𝐼</m:t>
                        </m:r>
                        <m:r>
                          <a:rPr lang="ru-RU" sz="2000" i="1">
                            <a:latin typeface="Cambria Math"/>
                          </a:rPr>
                          <m:t>(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latin typeface="Cambria Math"/>
                          </a:rPr>
                          <m:t>𝑦</m:t>
                        </m:r>
                        <m:r>
                          <a:rPr lang="ru-RU" sz="2000" i="1">
                            <a:latin typeface="Cambria Math"/>
                          </a:rPr>
                          <m:t>)={</m:t>
                        </m:r>
                        <m:r>
                          <a:rPr lang="ru-RU" sz="2000" i="1">
                            <a:latin typeface="Cambria Math"/>
                          </a:rPr>
                          <m:t>𝑧</m:t>
                        </m:r>
                        <m:r>
                          <a:rPr lang="ru-RU" sz="2000" i="1">
                            <a:latin typeface="Cambria Math"/>
                          </a:rPr>
                          <m:t>: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≤</m:t>
                        </m:r>
                        <m:r>
                          <a:rPr lang="ru-RU" sz="2000" i="1">
                            <a:latin typeface="Cambria Math"/>
                          </a:rPr>
                          <m:t>𝑧</m:t>
                        </m:r>
                        <m:r>
                          <a:rPr lang="ru-RU" sz="2000" i="1">
                            <a:latin typeface="Cambria Math"/>
                          </a:rPr>
                          <m:t>≤</m:t>
                        </m:r>
                        <m:r>
                          <a:rPr lang="ru-RU" sz="2000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компактен.</a:t>
                </a:r>
              </a:p>
              <a:p>
                <a:pPr marL="457200" indent="-457200" algn="just">
                  <a:buClrTx/>
                  <a:buFont typeface="+mj-lt"/>
                  <a:buAutoNum type="arabicPeriod"/>
                </a:pP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График порядка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𝛤</m:t>
                        </m:r>
                        <m:r>
                          <a:rPr lang="ru-RU" sz="2000" i="1">
                            <a:latin typeface="Cambria Math"/>
                          </a:rPr>
                          <m:t>={(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latin typeface="Cambria Math"/>
                          </a:rPr>
                          <m:t>𝑦</m:t>
                        </m:r>
                        <m:r>
                          <a:rPr lang="ru-RU" sz="2000" i="1">
                            <a:latin typeface="Cambria Math"/>
                          </a:rPr>
                          <m:t>):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≤</m:t>
                        </m:r>
                        <m:r>
                          <a:rPr lang="ru-RU" sz="2000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является замыканием своей внутренности.</a:t>
                </a: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639" y="1340768"/>
                <a:ext cx="8229600" cy="1828799"/>
              </a:xfrm>
              <a:blipFill rotWithShape="1">
                <a:blip r:embed="rId2" cstate="print"/>
                <a:stretch>
                  <a:fillRect l="-666" t="-1325" r="-740" b="-20199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B48E-93BB-4F5B-B8CD-6C6681AA9DDA}" type="slidenum">
              <a:rPr lang="ru-RU" smtClean="0"/>
              <a:pPr/>
              <a:t>5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Объект 2"/>
              <p:cNvSpPr txBox="1">
                <a:spLocks/>
              </p:cNvSpPr>
              <p:nvPr/>
            </p:nvSpPr>
            <p:spPr bwMode="auto">
              <a:xfrm>
                <a:off x="542823" y="3505200"/>
                <a:ext cx="8229600" cy="1359767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ru-RU" sz="2000" i="1" u="sng" dirty="0">
                    <a:latin typeface="Times New Roman" pitchFamily="18" charset="0"/>
                    <a:cs typeface="Times New Roman" pitchFamily="18" charset="0"/>
                  </a:rPr>
                  <a:t>Определение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Отображение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𝜓</m:t>
                    </m:r>
                    <m:r>
                      <a:rPr lang="ru-RU" sz="2000" i="1">
                        <a:latin typeface="Cambria Math"/>
                      </a:rPr>
                      <m:t>:</m:t>
                    </m:r>
                    <m:r>
                      <a:rPr lang="ru-RU" sz="2000" i="1">
                        <a:latin typeface="Cambria Math"/>
                      </a:rPr>
                      <m:t>𝑋</m:t>
                    </m:r>
                    <m:r>
                      <a:rPr lang="ru-RU" sz="2000" i="1">
                        <a:latin typeface="Cambria Math"/>
                      </a:rPr>
                      <m:t>→</m:t>
                    </m:r>
                    <m:r>
                      <a:rPr lang="ru-RU" sz="2000" i="1">
                        <a:latin typeface="Cambria Math"/>
                      </a:rPr>
                      <m:t>𝑋</m:t>
                    </m:r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называется 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-непрерывным, если для любой возрастающей сходящейся последовательности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 выполнено равенство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𝜓</m:t>
                        </m:r>
                        <m:r>
                          <a:rPr lang="ru-RU" sz="2000" i="1">
                            <a:latin typeface="Cambria Math"/>
                          </a:rPr>
                          <m:t>(</m:t>
                        </m:r>
                        <m:r>
                          <a:rPr lang="ru-RU" sz="2000" i="1">
                            <a:latin typeface="Cambria Math"/>
                          </a:rPr>
                          <m:t>𝑙𝑖𝑚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ru-RU" sz="2000" i="1">
                            <a:latin typeface="Cambria Math"/>
                          </a:rPr>
                          <m:t>)=</m:t>
                        </m:r>
                        <m:r>
                          <a:rPr lang="ru-RU" sz="2000" i="1">
                            <a:latin typeface="Cambria Math"/>
                          </a:rPr>
                          <m:t>𝑙𝑖𝑚</m:t>
                        </m:r>
                        <m:r>
                          <a:rPr lang="ru-RU" sz="2000" i="1">
                            <a:latin typeface="Cambria Math"/>
                          </a:rPr>
                          <m:t>𝜓</m:t>
                        </m:r>
                        <m:r>
                          <a:rPr lang="ru-RU" sz="20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823" y="3505200"/>
                <a:ext cx="8229600" cy="13597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66" t="-1778" r="-740" b="-56889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Объект 2"/>
              <p:cNvSpPr txBox="1">
                <a:spLocks/>
              </p:cNvSpPr>
              <p:nvPr/>
            </p:nvSpPr>
            <p:spPr bwMode="auto">
              <a:xfrm>
                <a:off x="542823" y="5229200"/>
                <a:ext cx="8229600" cy="79208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ru-RU" sz="2000" i="1" u="sng" dirty="0" smtClean="0">
                    <a:latin typeface="Times New Roman" pitchFamily="18" charset="0"/>
                    <a:cs typeface="Times New Roman" pitchFamily="18" charset="0"/>
                  </a:rPr>
                  <a:t>Теорема 2.1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: В этих условиях округление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-непрерывно тогда и только тогда, когда множество его неподвижных точек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 замкнуто.</a:t>
                </a: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823" y="5229200"/>
                <a:ext cx="8229600" cy="79208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66" t="-3030" r="-740" b="-1515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887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332" y="1495128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3. Округления на прямой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B48E-93BB-4F5B-B8CD-6C6681AA9DDA}" type="slidenum">
              <a:rPr lang="ru-RU" smtClean="0"/>
              <a:pPr/>
              <a:t>6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Объект 2"/>
              <p:cNvSpPr txBox="1">
                <a:spLocks/>
              </p:cNvSpPr>
              <p:nvPr/>
            </p:nvSpPr>
            <p:spPr bwMode="auto">
              <a:xfrm>
                <a:off x="556471" y="473850"/>
                <a:ext cx="8229600" cy="1008112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000" i="1" u="sng" dirty="0" smtClean="0">
                    <a:latin typeface="Times New Roman" pitchFamily="18" charset="0"/>
                    <a:cs typeface="Times New Roman" pitchFamily="18" charset="0"/>
                  </a:rPr>
                  <a:t>Теорема 2.2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Пространство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всех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l-непрерывных округлений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l-полном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метрическом пространстве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  <m:r>
                          <a:rPr lang="ru-RU" sz="2000" i="1"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latin typeface="Cambria Math"/>
                          </a:rPr>
                          <m:t>𝜌</m:t>
                        </m:r>
                        <m:r>
                          <a:rPr lang="ru-RU" sz="2000" i="1"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 полно.</a:t>
                </a: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471" y="473850"/>
                <a:ext cx="8229600" cy="100811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66" r="-740" b="-4790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2"/>
              <p:cNvSpPr txBox="1">
                <a:spLocks/>
              </p:cNvSpPr>
              <p:nvPr/>
            </p:nvSpPr>
            <p:spPr bwMode="auto">
              <a:xfrm>
                <a:off x="530811" y="2708920"/>
                <a:ext cx="8280919" cy="1008112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000" i="1" u="sng" dirty="0" smtClean="0">
                    <a:latin typeface="Times New Roman" pitchFamily="18" charset="0"/>
                    <a:cs typeface="Times New Roman" pitchFamily="18" charset="0"/>
                  </a:rPr>
                  <a:t>Теорема 1.2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: Если порядок в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X задается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выпуклым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конусом,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то всякое округление в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  <m:r>
                          <a:rPr lang="ru-RU" sz="20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>
                                <a:latin typeface="Cambria Math"/>
                              </a:rPr>
                              <m:t>≤</m:t>
                            </m:r>
                          </m:e>
                          <m:sub>
                            <m:r>
                              <a:rPr lang="ru-RU" sz="2000">
                                <a:latin typeface="Cambria Math"/>
                              </a:rPr>
                              <m:t>𝒦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является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крайней точкой в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UV(X).</a:t>
                </a:r>
                <a:endParaRPr lang="ru-RU" sz="2000" i="1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811" y="2708920"/>
                <a:ext cx="8280919" cy="100811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62" r="-735" b="-4167"/>
                </a:stretch>
              </a:blipFill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Объект 2"/>
              <p:cNvSpPr txBox="1">
                <a:spLocks/>
              </p:cNvSpPr>
              <p:nvPr/>
            </p:nvSpPr>
            <p:spPr bwMode="auto">
              <a:xfrm>
                <a:off x="505152" y="4149080"/>
                <a:ext cx="8280919" cy="1872208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000" i="1" u="sng" dirty="0" smtClean="0">
                    <a:latin typeface="Times New Roman" pitchFamily="18" charset="0"/>
                    <a:cs typeface="Times New Roman" pitchFamily="18" charset="0"/>
                  </a:rPr>
                  <a:t>Теорема 3.1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: Пусть 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/>
                      </a:rPr>
                      <m:t>ℱ</m:t>
                    </m:r>
                    <m:r>
                      <a:rPr lang="ru-RU" sz="2000" b="0" i="0" smtClean="0">
                        <a:latin typeface="Cambria Math"/>
                      </a:rPr>
                      <m:t>  </m:t>
                    </m:r>
                    <m:r>
                      <a:rPr lang="ru-RU" sz="2000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множество всех непрерывных слева неубывающих функций на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/>
                      </a:rPr>
                      <m:t>ℝ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уд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влетв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ряющих усл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вию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𝑓</m:t>
                    </m:r>
                    <m:r>
                      <a:rPr lang="ru-RU" sz="2000">
                        <a:latin typeface="Cambria Math"/>
                      </a:rPr>
                      <m:t>(</m:t>
                    </m:r>
                    <m:r>
                      <a:rPr lang="ru-RU" sz="2000" i="1">
                        <a:latin typeface="Cambria Math"/>
                      </a:rPr>
                      <m:t>𝑡</m:t>
                    </m:r>
                    <m:r>
                      <a:rPr lang="ru-RU" sz="2000">
                        <a:latin typeface="Cambria Math"/>
                      </a:rPr>
                      <m:t>)≥</m:t>
                    </m:r>
                    <m:r>
                      <a:rPr lang="ru-RU" sz="20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Функция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𝑓</m:t>
                    </m:r>
                    <m:r>
                      <a:rPr lang="ru-RU" sz="2000">
                        <a:latin typeface="Cambria Math"/>
                      </a:rPr>
                      <m:t>∈</m:t>
                    </m:r>
                    <m:r>
                      <a:rPr lang="ru-RU" sz="2000">
                        <a:latin typeface="Cambria Math"/>
                      </a:rPr>
                      <m:t>ℱ</m:t>
                    </m:r>
                    <m:r>
                      <a:rPr lang="ru-RU" sz="2000" b="0" i="0" smtClean="0">
                        <a:latin typeface="Cambria Math"/>
                      </a:rPr>
                      <m:t> </m:t>
                    </m:r>
                    <m:r>
                      <a:rPr lang="ru-RU" sz="2000"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крайняя 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чка выпуклого множества 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/>
                      </a:rPr>
                      <m:t>ℱ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гда и 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льк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гда, к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гда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f(f(x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)) = f(x)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i="1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152" y="4149080"/>
                <a:ext cx="8280919" cy="187220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35" r="-662" b="-5178"/>
                </a:stretch>
              </a:blipFill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982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76672"/>
                <a:ext cx="8229600" cy="3168352"/>
              </a:xfrm>
              <a:solidFill>
                <a:schemeClr val="accent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Условие идемпотентности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устойчиво по Хайерсу-Уламу в некотором классе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>
                            <a:latin typeface="Cambria Math"/>
                          </a:rPr>
                          <m:t>𝔐</m:t>
                        </m:r>
                        <m:r>
                          <a:rPr lang="ru-RU" sz="2000">
                            <a:latin typeface="Cambria Math"/>
                          </a:rPr>
                          <m:t>⊂</m:t>
                        </m:r>
                        <m:r>
                          <a:rPr lang="ru-RU" sz="2000" i="1">
                            <a:latin typeface="Cambria Math"/>
                          </a:rPr>
                          <m:t>𝑈𝑉</m:t>
                        </m:r>
                        <m:r>
                          <a:rPr lang="ru-RU" sz="2000">
                            <a:latin typeface="Cambria Math"/>
                          </a:rPr>
                          <m:t>(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для любого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𝜀</m:t>
                    </m:r>
                    <m:r>
                      <a:rPr lang="ru-RU" sz="2000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найдется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𝛿</m:t>
                    </m:r>
                    <m:r>
                      <a:rPr lang="ru-RU" sz="2000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такое, что любое отображение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  </m:t>
                    </m:r>
                    <m:r>
                      <a:rPr lang="ru-RU" sz="2000" i="1">
                        <a:latin typeface="Cambria Math"/>
                      </a:rPr>
                      <m:t>𝜑</m:t>
                    </m:r>
                    <m:r>
                      <a:rPr lang="ru-RU" sz="2000">
                        <a:latin typeface="Cambria Math"/>
                      </a:rPr>
                      <m:t>∈</m:t>
                    </m:r>
                    <m:r>
                      <a:rPr lang="ru-RU" sz="2000">
                        <a:latin typeface="Cambria Math"/>
                      </a:rPr>
                      <m:t>𝔐</m:t>
                    </m:r>
                    <m:r>
                      <a:rPr lang="ru-RU" sz="2000">
                        <a:latin typeface="Cambria Math"/>
                      </a:rPr>
                      <m:t>,</m:t>
                    </m:r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 удовлетворяющее условию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𝜌</m:t>
                    </m:r>
                    <m:r>
                      <a:rPr lang="ru-RU" sz="2000">
                        <a:latin typeface="Cambria Math"/>
                      </a:rPr>
                      <m:t>(</m:t>
                    </m:r>
                    <m:r>
                      <a:rPr lang="ru-RU" sz="2000" i="1">
                        <a:latin typeface="Cambria Math"/>
                      </a:rPr>
                      <m:t>𝜑</m:t>
                    </m:r>
                    <m:r>
                      <a:rPr lang="ru-RU" sz="2000">
                        <a:latin typeface="Cambria Math"/>
                      </a:rPr>
                      <m:t>(</m:t>
                    </m:r>
                    <m:r>
                      <a:rPr lang="ru-RU" sz="2000" i="1">
                        <a:latin typeface="Cambria Math"/>
                      </a:rPr>
                      <m:t>𝜑</m:t>
                    </m:r>
                    <m:r>
                      <a:rPr lang="ru-RU" sz="2000">
                        <a:latin typeface="Cambria Math"/>
                      </a:rPr>
                      <m:t>(</m:t>
                    </m:r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>
                        <a:latin typeface="Cambria Math"/>
                      </a:rPr>
                      <m:t>)),</m:t>
                    </m:r>
                    <m:r>
                      <a:rPr lang="ru-RU" sz="2000" i="1">
                        <a:latin typeface="Cambria Math"/>
                      </a:rPr>
                      <m:t>𝜑</m:t>
                    </m:r>
                    <m:r>
                      <a:rPr lang="ru-RU" sz="2000">
                        <a:latin typeface="Cambria Math"/>
                      </a:rPr>
                      <m:t>(</m:t>
                    </m:r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>
                        <a:latin typeface="Cambria Math"/>
                      </a:rPr>
                      <m:t>))&lt;</m:t>
                    </m:r>
                    <m:r>
                      <a:rPr lang="ru-RU" sz="2000" i="1">
                        <a:latin typeface="Cambria Math"/>
                      </a:rPr>
                      <m:t>𝛿</m:t>
                    </m:r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для всех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из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ru-RU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отличается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𝜀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от некоторого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округления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ru-RU" sz="20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000">
                        <a:latin typeface="Cambria Math"/>
                      </a:rPr>
                      <m:t>∈</m:t>
                    </m:r>
                    <m:r>
                      <a:rPr lang="ru-RU" sz="2000">
                        <a:latin typeface="Cambria Math"/>
                      </a:rPr>
                      <m:t>𝔐</m:t>
                    </m:r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ru-RU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𝜌</m:t>
                    </m:r>
                    <m:r>
                      <a:rPr lang="ru-RU" sz="2000">
                        <a:latin typeface="Cambria Math"/>
                      </a:rPr>
                      <m:t>(</m:t>
                    </m:r>
                    <m:r>
                      <a:rPr lang="ru-RU" sz="2000" i="1">
                        <a:latin typeface="Cambria Math"/>
                      </a:rPr>
                      <m:t>𝜑</m:t>
                    </m:r>
                    <m:r>
                      <a:rPr lang="ru-RU" sz="2000">
                        <a:latin typeface="Cambria Math"/>
                      </a:rPr>
                      <m:t>(</m:t>
                    </m:r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>
                        <a:latin typeface="Cambria Math"/>
                      </a:rPr>
                      <m:t>),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ru-RU" sz="20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000">
                        <a:latin typeface="Cambria Math"/>
                      </a:rPr>
                      <m:t>(</m:t>
                    </m:r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>
                        <a:latin typeface="Cambria Math"/>
                      </a:rPr>
                      <m:t>))&lt;</m:t>
                    </m:r>
                    <m:r>
                      <a:rPr lang="ru-RU" sz="2000" i="1">
                        <a:latin typeface="Cambria Math"/>
                      </a:rPr>
                      <m:t>𝜀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для всех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из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ru-RU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Кратко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будем говорить, что класс округлений  устойчив в  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/>
                      </a:rPr>
                      <m:t>𝔐</m:t>
                    </m:r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76672"/>
                <a:ext cx="8229600" cy="3168352"/>
              </a:xfrm>
              <a:blipFill rotWithShape="1">
                <a:blip r:embed="rId2" cstate="print"/>
                <a:stretch>
                  <a:fillRect l="-740" r="-666" b="-29693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B48E-93BB-4F5B-B8CD-6C6681AA9DDA}" type="slidenum">
              <a:rPr lang="ru-RU" smtClean="0"/>
              <a:pPr/>
              <a:t>7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Объект 2"/>
              <p:cNvSpPr txBox="1">
                <a:spLocks/>
              </p:cNvSpPr>
              <p:nvPr/>
            </p:nvSpPr>
            <p:spPr bwMode="auto">
              <a:xfrm>
                <a:off x="483532" y="4869160"/>
                <a:ext cx="8229600" cy="108012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000" i="1" u="sng" dirty="0">
                    <a:latin typeface="Times New Roman" pitchFamily="18" charset="0"/>
                    <a:cs typeface="Times New Roman" pitchFamily="18" charset="0"/>
                  </a:rPr>
                  <a:t>Теорема </a:t>
                </a:r>
                <a:r>
                  <a:rPr lang="ru-RU" sz="2000" i="1" u="sng" dirty="0" smtClean="0">
                    <a:latin typeface="Times New Roman" pitchFamily="18" charset="0"/>
                    <a:cs typeface="Times New Roman" pitchFamily="18" charset="0"/>
                  </a:rPr>
                  <a:t>3.2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: Класс всех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l-непрерывных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oкруглений на прямoй устoйчив пo Хайерсу-Уламу в классе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l-непрерывных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oтoбражений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из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𝑈𝑉</m:t>
                        </m:r>
                        <m:r>
                          <a:rPr lang="ru-RU" sz="2000">
                            <a:latin typeface="Cambria Math"/>
                          </a:rPr>
                          <m:t>(</m:t>
                        </m:r>
                        <m:r>
                          <a:rPr lang="ru-RU" sz="2000">
                            <a:latin typeface="Cambria Math"/>
                          </a:rPr>
                          <m:t>ℝ</m:t>
                        </m:r>
                      </m:e>
                    </m:d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532" y="4869160"/>
                <a:ext cx="8229600" cy="10801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66" r="-740" b="-58659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345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4. Интервальные округления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80860" y="1268760"/>
                <a:ext cx="8229600" cy="1800200"/>
              </a:xfrm>
              <a:solidFill>
                <a:schemeClr val="accent5"/>
              </a:solidFill>
              <a:ln>
                <a:solidFill>
                  <a:schemeClr val="accent3">
                    <a:lumMod val="65000"/>
                  </a:schemeClr>
                </a:solidFill>
              </a:ln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Пр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цедура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интервализации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по Г.Л. Литвинову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ставляет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люб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му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уп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ряд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ченн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му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пр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странству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/>
                        </m:ctrlPr>
                      </m:dPr>
                      <m:e>
                        <m:r>
                          <a:rPr lang="ru-RU" sz="2000" b="0" i="1"/>
                          <m:t>𝑋</m:t>
                        </m:r>
                        <m:r>
                          <a:rPr lang="ru-RU" sz="2000" b="0" i="1"/>
                          <m:t>,≤</m:t>
                        </m:r>
                      </m:e>
                    </m:d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е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уп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ряд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ченн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е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пр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странств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Inter(X),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ящее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из всех пар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x,y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из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/>
                      <m:t>𝑋</m:t>
                    </m:r>
                    <m:r>
                      <a:rPr lang="ru-RU" sz="2000"/>
                      <m:t>×</m:t>
                    </m:r>
                    <m:r>
                      <a:rPr lang="ru-RU" sz="2000" i="1"/>
                      <m:t>𝑋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таких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чт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ru-RU" sz="2000" i="1"/>
                      <m:t>𝑥</m:t>
                    </m:r>
                    <m:r>
                      <a:rPr lang="ru-RU" sz="2000"/>
                      <m:t>≤</m:t>
                    </m:r>
                    <m:r>
                      <a:rPr lang="ru-RU" sz="2000" i="1"/>
                      <m:t>𝑦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860" y="1268760"/>
                <a:ext cx="8229600" cy="1800200"/>
              </a:xfrm>
              <a:blipFill rotWithShape="1">
                <a:blip r:embed="rId2" cstate="print"/>
                <a:stretch>
                  <a:fillRect l="-740" r="-666" b="-9428"/>
                </a:stretch>
              </a:blipFill>
              <a:ln>
                <a:solidFill>
                  <a:schemeClr val="accent3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B48E-93BB-4F5B-B8CD-6C6681AA9DDA}" type="slidenum">
              <a:rPr lang="ru-RU" smtClean="0"/>
              <a:pPr/>
              <a:t>8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2"/>
              <p:cNvSpPr txBox="1">
                <a:spLocks/>
              </p:cNvSpPr>
              <p:nvPr/>
            </p:nvSpPr>
            <p:spPr bwMode="auto">
              <a:xfrm>
                <a:off x="496455" y="3316170"/>
                <a:ext cx="8229600" cy="1120941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3">
                    <a:lumMod val="65000"/>
                  </a:schemeClr>
                </a:solidFill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ряд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к на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Inter(X)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вв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дится правил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м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ru-RU" sz="2000"/>
                        </m:ctrlPr>
                      </m:dPr>
                      <m:e>
                        <m:sSub>
                          <m:sSubPr>
                            <m:ctrlPr>
                              <a:rPr lang="ru-RU" sz="2000"/>
                            </m:ctrlPr>
                          </m:sSubPr>
                          <m:e>
                            <m:r>
                              <a:rPr lang="ru-RU" sz="2000" i="1"/>
                              <m:t>𝑥</m:t>
                            </m:r>
                          </m:e>
                          <m:sub>
                            <m:r>
                              <a:rPr lang="ru-RU" sz="2000"/>
                              <m:t>1</m:t>
                            </m:r>
                          </m:sub>
                        </m:sSub>
                        <m:r>
                          <a:rPr lang="ru-RU" sz="2000"/>
                          <m:t>,</m:t>
                        </m:r>
                        <m:sSub>
                          <m:sSubPr>
                            <m:ctrlPr>
                              <a:rPr lang="ru-RU" sz="2000" i="1"/>
                            </m:ctrlPr>
                          </m:sSubPr>
                          <m:e>
                            <m:r>
                              <a:rPr lang="ru-RU" sz="2000" i="1"/>
                              <m:t>𝑦</m:t>
                            </m:r>
                          </m:e>
                          <m:sub>
                            <m:r>
                              <a:rPr lang="ru-RU" sz="2000"/>
                              <m:t>1</m:t>
                            </m:r>
                          </m:sub>
                        </m:sSub>
                        <m:r>
                          <a:rPr lang="ru-RU" sz="2000"/>
                          <m:t>)≤</m:t>
                        </m:r>
                        <m:d>
                          <m:dPr>
                            <m:ctrlPr>
                              <a:rPr lang="ru-RU" sz="200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/>
                                </m:ctrlPr>
                              </m:sSubPr>
                              <m:e>
                                <m:r>
                                  <a:rPr lang="ru-RU" sz="2000" i="1"/>
                                  <m:t>𝑥</m:t>
                                </m:r>
                              </m:e>
                              <m:sub>
                                <m:r>
                                  <a:rPr lang="ru-RU" sz="2000"/>
                                  <m:t>2</m:t>
                                </m:r>
                              </m:sub>
                            </m:sSub>
                            <m:r>
                              <a:rPr lang="ru-RU" sz="2000"/>
                              <m:t>,</m:t>
                            </m:r>
                            <m:sSub>
                              <m:sSubPr>
                                <m:ctrlPr>
                                  <a:rPr lang="ru-RU" sz="2000" i="1"/>
                                </m:ctrlPr>
                              </m:sSubPr>
                              <m:e>
                                <m:r>
                                  <a:rPr lang="ru-RU" sz="2000" i="1"/>
                                  <m:t>𝑦</m:t>
                                </m:r>
                              </m:e>
                              <m:sub>
                                <m:r>
                                  <a:rPr lang="ru-RU" sz="2000"/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ru-RU" sz="2000"/>
                          <m:t>⇔</m:t>
                        </m:r>
                        <m:r>
                          <m:rPr>
                            <m:nor/>
                          </m:rPr>
                          <a:rPr lang="ru-RU" sz="2000" i="1"/>
                          <m:t> </m:t>
                        </m:r>
                        <m:sSub>
                          <m:sSubPr>
                            <m:ctrlPr>
                              <a:rPr lang="ru-RU" sz="2000" i="1"/>
                            </m:ctrlPr>
                          </m:sSubPr>
                          <m:e>
                            <m:r>
                              <a:rPr lang="ru-RU" sz="2000" i="1"/>
                              <m:t>𝑥</m:t>
                            </m:r>
                          </m:e>
                          <m:sub>
                            <m:r>
                              <a:rPr lang="ru-RU" sz="2000"/>
                              <m:t>2</m:t>
                            </m:r>
                          </m:sub>
                        </m:sSub>
                        <m:r>
                          <a:rPr lang="ru-RU" sz="2000"/>
                          <m:t>≤</m:t>
                        </m:r>
                        <m:sSub>
                          <m:sSubPr>
                            <m:ctrlPr>
                              <a:rPr lang="ru-RU" sz="2000" i="1"/>
                            </m:ctrlPr>
                          </m:sSubPr>
                          <m:e>
                            <m:r>
                              <a:rPr lang="ru-RU" sz="2000" i="1"/>
                              <m:t>𝑥</m:t>
                            </m:r>
                          </m:e>
                          <m:sub>
                            <m:r>
                              <a:rPr lang="ru-RU" sz="2000"/>
                              <m:t>1</m:t>
                            </m:r>
                          </m:sub>
                        </m:sSub>
                        <m:r>
                          <a:rPr lang="ru-RU" sz="2000"/>
                          <m:t>,</m:t>
                        </m:r>
                        <m:sSub>
                          <m:sSubPr>
                            <m:ctrlPr>
                              <a:rPr lang="ru-RU" sz="2000" i="1"/>
                            </m:ctrlPr>
                          </m:sSubPr>
                          <m:e>
                            <m:r>
                              <a:rPr lang="ru-RU" sz="2000" i="1"/>
                              <m:t>𝑦</m:t>
                            </m:r>
                          </m:e>
                          <m:sub>
                            <m:r>
                              <a:rPr lang="ru-RU" sz="2000"/>
                              <m:t>1</m:t>
                            </m:r>
                          </m:sub>
                        </m:sSub>
                        <m:r>
                          <a:rPr lang="ru-RU" sz="2000"/>
                          <m:t>≤</m:t>
                        </m:r>
                        <m:sSub>
                          <m:sSubPr>
                            <m:ctrlPr>
                              <a:rPr lang="ru-RU" sz="2000" i="1"/>
                            </m:ctrlPr>
                          </m:sSubPr>
                          <m:e>
                            <m:r>
                              <a:rPr lang="ru-RU" sz="2000" i="1"/>
                              <m:t>𝑦</m:t>
                            </m:r>
                          </m:e>
                          <m:sub>
                            <m:r>
                              <a:rPr lang="ru-RU" sz="2000"/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455" y="3316170"/>
                <a:ext cx="8229600" cy="112094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66" t="-1613" b="-87097"/>
                </a:stretch>
              </a:blipFill>
              <a:ln>
                <a:solidFill>
                  <a:schemeClr val="accent3">
                    <a:lumMod val="65000"/>
                  </a:schemeClr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14811" y="4664531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Будем записывать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элементы из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Inter(X)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форме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вместо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x,y).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Объект 2"/>
              <p:cNvSpPr txBox="1">
                <a:spLocks/>
              </p:cNvSpPr>
              <p:nvPr/>
            </p:nvSpPr>
            <p:spPr bwMode="auto">
              <a:xfrm>
                <a:off x="515176" y="5243578"/>
                <a:ext cx="8229600" cy="99373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3">
                    <a:lumMod val="65000"/>
                  </a:schemeClr>
                </a:solidFill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000" i="1" u="sng" dirty="0">
                    <a:latin typeface="Times New Roman" pitchFamily="18" charset="0"/>
                    <a:cs typeface="Times New Roman" pitchFamily="18" charset="0"/>
                  </a:rPr>
                  <a:t>Определение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Округления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на упорядоченном пространстве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Inter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(X) называются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интервальными округлениями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на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/>
                        </m:ctrlPr>
                      </m:dPr>
                      <m:e>
                        <m:r>
                          <a:rPr lang="ru-RU" sz="2000" i="1"/>
                          <m:t>𝑋</m:t>
                        </m:r>
                        <m:r>
                          <a:rPr lang="ru-RU" sz="2000"/>
                          <m:t>,≤</m:t>
                        </m:r>
                      </m:e>
                    </m:d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176" y="5243578"/>
                <a:ext cx="8229600" cy="99373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40" r="-666" b="-6061"/>
                </a:stretch>
              </a:blipFill>
              <a:ln>
                <a:solidFill>
                  <a:schemeClr val="accent3">
                    <a:lumMod val="65000"/>
                  </a:schemeClr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0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/>
                          </m:ctrlPr>
                        </m:dPr>
                        <m:e>
                          <m:r>
                            <a:rPr lang="ru-RU" i="1"/>
                            <m:t>𝐼𝑛𝑡𝑒𝑟</m:t>
                          </m:r>
                          <m:r>
                            <a:rPr lang="ru-RU"/>
                            <m:t>(</m:t>
                          </m:r>
                          <m:r>
                            <a:rPr lang="ru-RU"/>
                            <m:t>ℝ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84783"/>
              </a:xfrm>
              <a:solidFill>
                <a:schemeClr val="accent5"/>
              </a:solidFill>
              <a:ln>
                <a:solidFill>
                  <a:schemeClr val="accent3">
                    <a:lumMod val="65000"/>
                  </a:schemeClr>
                </a:solidFill>
              </a:ln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sz="2000" smtClean="0"/>
                          </m:ctrlPr>
                        </m:dPr>
                        <m:e>
                          <m:r>
                            <a:rPr lang="ru-RU" sz="2000" i="1"/>
                            <m:t>𝐼𝑛𝑡𝑒𝑟</m:t>
                          </m:r>
                          <m:r>
                            <a:rPr lang="ru-RU" sz="2000"/>
                            <m:t>(</m:t>
                          </m:r>
                          <m:r>
                            <a:rPr lang="ru-RU" sz="2000"/>
                            <m:t>ℝ</m:t>
                          </m:r>
                        </m:e>
                      </m:d>
                      <m:r>
                        <a:rPr lang="ru-RU" sz="20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ru-RU" sz="2000" b="0" i="1" dirty="0" smtClean="0">
                  <a:latin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l-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лное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пространство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замкнутых интервал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 на прям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й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п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ряд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к с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впадает с те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ретик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o-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мн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жественным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включением. 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84783"/>
              </a:xfrm>
              <a:blipFill rotWithShape="1">
                <a:blip r:embed="rId3" cstate="print"/>
                <a:stretch>
                  <a:fillRect l="-518"/>
                </a:stretch>
              </a:blipFill>
              <a:ln>
                <a:solidFill>
                  <a:schemeClr val="accent3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B48E-93BB-4F5B-B8CD-6C6681AA9DDA}" type="slidenum">
              <a:rPr lang="ru-RU" smtClean="0"/>
              <a:pPr/>
              <a:t>9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2"/>
              <p:cNvSpPr txBox="1">
                <a:spLocks/>
              </p:cNvSpPr>
              <p:nvPr/>
            </p:nvSpPr>
            <p:spPr bwMode="auto">
              <a:xfrm>
                <a:off x="467544" y="3573017"/>
                <a:ext cx="8229600" cy="2016223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3">
                    <a:lumMod val="65000"/>
                  </a:schemeClr>
                </a:solidFill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¡"/>
                  <a:defRPr sz="27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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стественн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 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ждествлять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интервал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a,b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]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 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чк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й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a,b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 к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рдинатн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й пл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ск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сти и в этом смысле г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рить, например,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пр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екциях как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г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o-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мн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жества интервал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 на прямую.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Множество всех интервалов становится просто полуплоскостью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ru-RU" sz="2000"/>
                        </m:ctrlPr>
                      </m:dPr>
                      <m:e>
                        <m:r>
                          <a:rPr lang="ru-RU" sz="2000" i="1"/>
                          <m:t>𝛱</m:t>
                        </m:r>
                        <m:r>
                          <a:rPr lang="ru-RU" sz="2000"/>
                          <m:t>={(</m:t>
                        </m:r>
                        <m:r>
                          <a:rPr lang="ru-RU" sz="2000" i="1"/>
                          <m:t>𝑥</m:t>
                        </m:r>
                        <m:r>
                          <a:rPr lang="ru-RU" sz="2000"/>
                          <m:t>,</m:t>
                        </m:r>
                        <m:r>
                          <a:rPr lang="ru-RU" sz="2000" i="1"/>
                          <m:t>𝑦</m:t>
                        </m:r>
                        <m:r>
                          <a:rPr lang="ru-RU" sz="2000"/>
                          <m:t>):</m:t>
                        </m:r>
                        <m:r>
                          <a:rPr lang="ru-RU" sz="2000" i="1"/>
                          <m:t>𝑥</m:t>
                        </m:r>
                        <m:r>
                          <a:rPr lang="ru-RU" sz="2000"/>
                          <m:t>≤</m:t>
                        </m:r>
                        <m:r>
                          <a:rPr lang="ru-RU" sz="2000" i="1"/>
                          <m:t>𝑦</m:t>
                        </m:r>
                      </m:e>
                    </m:d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3573017"/>
                <a:ext cx="8229600" cy="201622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40" r="-5991" b="-30330"/>
                </a:stretch>
              </a:blipFill>
              <a:ln>
                <a:solidFill>
                  <a:schemeClr val="accent3">
                    <a:lumMod val="65000"/>
                  </a:scheme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299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597</TotalTime>
  <Words>108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Водяные знаки</vt:lpstr>
      <vt:lpstr>Equation</vt:lpstr>
      <vt:lpstr>Крюкова  А.Л.  ВОЛОГОДСКИЙ ГОСУДАРСТВЕННЫЙ ПЕДАГОГИЧЕСКИЙ УНИВЕРСИТЕТ</vt:lpstr>
      <vt:lpstr>Округления в частично упорядоченных топологических пространствах</vt:lpstr>
      <vt:lpstr>1.Округления и их неподвижные точки</vt:lpstr>
      <vt:lpstr>Слайд 4</vt:lpstr>
      <vt:lpstr>2. Полунепрерывность</vt:lpstr>
      <vt:lpstr>3. Округления на прямой</vt:lpstr>
      <vt:lpstr>Слайд 7</vt:lpstr>
      <vt:lpstr>4. Интервальные округления</vt:lpstr>
      <vt:lpstr> </vt:lpstr>
      <vt:lpstr>Слайд 10</vt:lpstr>
      <vt:lpstr>Слайд 11</vt:lpstr>
      <vt:lpstr>Слайд 12</vt:lpstr>
    </vt:vector>
  </TitlesOfParts>
  <Company>Campus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Алгебраические, порядковые и метрические структуры интервальных округлений</dc:title>
  <dc:creator>krukova</dc:creator>
  <cp:lastModifiedBy>Admin</cp:lastModifiedBy>
  <cp:revision>62</cp:revision>
  <dcterms:created xsi:type="dcterms:W3CDTF">2006-07-03T17:33:14Z</dcterms:created>
  <dcterms:modified xsi:type="dcterms:W3CDTF">2011-07-07T16:38:50Z</dcterms:modified>
</cp:coreProperties>
</file>